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  <p:sldMasterId id="2147483674" r:id="rId2"/>
  </p:sldMasterIdLst>
  <p:notesMasterIdLst>
    <p:notesMasterId r:id="rId38"/>
  </p:notesMasterIdLst>
  <p:sldIdLst>
    <p:sldId id="269" r:id="rId3"/>
    <p:sldId id="270" r:id="rId4"/>
    <p:sldId id="274" r:id="rId5"/>
    <p:sldId id="279" r:id="rId6"/>
    <p:sldId id="277" r:id="rId7"/>
    <p:sldId id="299" r:id="rId8"/>
    <p:sldId id="288" r:id="rId9"/>
    <p:sldId id="282" r:id="rId10"/>
    <p:sldId id="284" r:id="rId11"/>
    <p:sldId id="281" r:id="rId12"/>
    <p:sldId id="289" r:id="rId13"/>
    <p:sldId id="287" r:id="rId14"/>
    <p:sldId id="308" r:id="rId15"/>
    <p:sldId id="328" r:id="rId16"/>
    <p:sldId id="302" r:id="rId17"/>
    <p:sldId id="314" r:id="rId18"/>
    <p:sldId id="312" r:id="rId19"/>
    <p:sldId id="317" r:id="rId20"/>
    <p:sldId id="315" r:id="rId21"/>
    <p:sldId id="316" r:id="rId22"/>
    <p:sldId id="335" r:id="rId23"/>
    <p:sldId id="332" r:id="rId24"/>
    <p:sldId id="334" r:id="rId25"/>
    <p:sldId id="331" r:id="rId26"/>
    <p:sldId id="336" r:id="rId27"/>
    <p:sldId id="325" r:id="rId28"/>
    <p:sldId id="300" r:id="rId29"/>
    <p:sldId id="322" r:id="rId30"/>
    <p:sldId id="326" r:id="rId31"/>
    <p:sldId id="319" r:id="rId32"/>
    <p:sldId id="318" r:id="rId33"/>
    <p:sldId id="283" r:id="rId34"/>
    <p:sldId id="329" r:id="rId35"/>
    <p:sldId id="333" r:id="rId36"/>
    <p:sldId id="259" r:id="rId3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0099"/>
    <a:srgbClr val="FFFF99"/>
    <a:srgbClr val="FF9933"/>
    <a:srgbClr val="CC9900"/>
    <a:srgbClr val="CCFF99"/>
    <a:srgbClr val="800000"/>
    <a:srgbClr val="66CCFF"/>
    <a:srgbClr val="FFFF66"/>
    <a:srgbClr val="CCFFCC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 autoAdjust="0"/>
    <p:restoredTop sz="78929" autoAdjust="0"/>
  </p:normalViewPr>
  <p:slideViewPr>
    <p:cSldViewPr showGuides="1">
      <p:cViewPr varScale="1">
        <p:scale>
          <a:sx n="34" d="100"/>
          <a:sy n="34" d="100"/>
        </p:scale>
        <p:origin x="-1000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47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9" Type="http://schemas.openxmlformats.org/officeDocument/2006/relationships/slide" Target="slides/slide7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37" Type="http://schemas.openxmlformats.org/officeDocument/2006/relationships/slide" Target="slides/slide35.xml"/><Relationship Id="rId38" Type="http://schemas.openxmlformats.org/officeDocument/2006/relationships/notesMaster" Target="notesMasters/notesMaster1.xml"/><Relationship Id="rId39" Type="http://schemas.openxmlformats.org/officeDocument/2006/relationships/printerSettings" Target="printerSettings/printerSettings1.bin"/><Relationship Id="rId40" Type="http://schemas.openxmlformats.org/officeDocument/2006/relationships/presProps" Target="presProps.xml"/><Relationship Id="rId41" Type="http://schemas.openxmlformats.org/officeDocument/2006/relationships/viewProps" Target="viewProps.xml"/><Relationship Id="rId42" Type="http://schemas.openxmlformats.org/officeDocument/2006/relationships/theme" Target="theme/theme1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itchFamily="34" charset="0"/>
              </a:defRPr>
            </a:lvl1pPr>
          </a:lstStyle>
          <a:p>
            <a:fld id="{E6E8668B-F615-4EEF-9B02-678CAC16789A}" type="datetimeFigureOut">
              <a:rPr lang="en-US" smtClean="0"/>
              <a:pPr/>
              <a:t>1/7/14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pitchFamily="34" charset="0"/>
              </a:defRPr>
            </a:lvl1pPr>
          </a:lstStyle>
          <a:p>
            <a:fld id="{504B8052-902D-4748-B992-EB3679C4BE3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73375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Relationship Id="rId3" Type="http://schemas.openxmlformats.org/officeDocument/2006/relationships/hyperlink" Target="http://www.ncbi.nlm.nih.gov/pubmed/20668659" TargetMode="Externa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481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348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8748473-88D6-4392-AB77-B2FD00DC5C08}" type="slidenum">
              <a:rPr lang="en-US" smtClean="0"/>
              <a:pPr/>
              <a:t>1</a:t>
            </a:fld>
            <a:endParaRPr 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b="0" kern="1200" dirty="0" smtClean="0">
                <a:solidFill>
                  <a:schemeClr val="tx1"/>
                </a:solidFill>
                <a:ea typeface="+mn-ea"/>
                <a:cs typeface="+mn-cs"/>
              </a:rPr>
              <a:t>What kind</a:t>
            </a:r>
            <a:r>
              <a:rPr lang="en-US" sz="1200" b="0" kern="1200" baseline="0" dirty="0" smtClean="0">
                <a:solidFill>
                  <a:schemeClr val="tx1"/>
                </a:solidFill>
                <a:ea typeface="+mn-ea"/>
                <a:cs typeface="+mn-cs"/>
              </a:rPr>
              <a:t> of challenges can hinder healthy brain function? </a:t>
            </a:r>
            <a:endParaRPr lang="en-US" sz="1200" b="0" kern="1200" dirty="0" smtClean="0">
              <a:solidFill>
                <a:schemeClr val="tx1"/>
              </a:solidFill>
              <a:ea typeface="+mn-ea"/>
              <a:cs typeface="+mn-cs"/>
            </a:endParaRPr>
          </a:p>
          <a:p>
            <a:endParaRPr lang="en-US" sz="1200" b="0" kern="1200" dirty="0" smtClean="0">
              <a:solidFill>
                <a:schemeClr val="tx1"/>
              </a:solidFill>
              <a:ea typeface="+mn-ea"/>
              <a:cs typeface="+mn-cs"/>
            </a:endParaRPr>
          </a:p>
          <a:p>
            <a:r>
              <a:rPr lang="en-US" sz="1200" b="1" kern="1200" baseline="0" dirty="0" smtClean="0">
                <a:solidFill>
                  <a:schemeClr val="tx1"/>
                </a:solidFill>
                <a:ea typeface="+mn-ea"/>
                <a:cs typeface="+mn-cs"/>
              </a:rPr>
              <a:t>Read slide</a:t>
            </a:r>
          </a:p>
          <a:p>
            <a:endParaRPr lang="en-US" sz="1200" b="1" kern="1200" baseline="0" dirty="0" smtClean="0">
              <a:solidFill>
                <a:schemeClr val="tx1"/>
              </a:solidFill>
              <a:ea typeface="+mn-ea"/>
              <a:cs typeface="+mn-cs"/>
            </a:endParaRPr>
          </a:p>
          <a:p>
            <a:r>
              <a:rPr lang="en-US" sz="1200" b="0" kern="1200" dirty="0" smtClean="0">
                <a:solidFill>
                  <a:schemeClr val="tx1"/>
                </a:solidFill>
                <a:ea typeface="+mn-ea"/>
                <a:cs typeface="+mn-cs"/>
              </a:rPr>
              <a:t>Yes, that broken city</a:t>
            </a:r>
            <a:r>
              <a:rPr lang="en-US" sz="1200" b="0" kern="1200" baseline="0" dirty="0" smtClean="0">
                <a:solidFill>
                  <a:schemeClr val="tx1"/>
                </a:solidFill>
                <a:ea typeface="+mn-ea"/>
                <a:cs typeface="+mn-cs"/>
              </a:rPr>
              <a:t> powerfully</a:t>
            </a:r>
            <a:r>
              <a:rPr lang="en-US" sz="1200" b="0" kern="1200" dirty="0" smtClean="0">
                <a:solidFill>
                  <a:schemeClr val="tx1"/>
                </a:solidFill>
                <a:ea typeface="+mn-ea"/>
                <a:cs typeface="+mn-cs"/>
              </a:rPr>
              <a:t> illustrates the broken </a:t>
            </a:r>
            <a:r>
              <a:rPr lang="en-US" sz="1200" b="0" kern="1200" baseline="0" dirty="0" smtClean="0">
                <a:solidFill>
                  <a:schemeClr val="tx1"/>
                </a:solidFill>
                <a:ea typeface="+mn-ea"/>
                <a:cs typeface="+mn-cs"/>
              </a:rPr>
              <a:t>brain—a brain that may have been broken down over time by:</a:t>
            </a:r>
            <a:endParaRPr lang="en-US" sz="1200" b="1" kern="1200" baseline="0" dirty="0" smtClean="0">
              <a:solidFill>
                <a:schemeClr val="tx1"/>
              </a:solidFill>
              <a:ea typeface="+mn-ea"/>
              <a:cs typeface="+mn-cs"/>
            </a:endParaRPr>
          </a:p>
          <a:p>
            <a:endParaRPr lang="en-US" sz="1200" b="1" kern="1200" baseline="0" dirty="0" smtClean="0">
              <a:solidFill>
                <a:schemeClr val="tx1"/>
              </a:solidFill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a typeface="+mn-ea"/>
                <a:cs typeface="+mn-cs"/>
              </a:rPr>
              <a:t> 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4B8052-902D-4748-B992-EB3679C4BE33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b="0" kern="1200" dirty="0" smtClean="0">
                <a:solidFill>
                  <a:schemeClr val="tx1"/>
                </a:solidFill>
                <a:ea typeface="+mn-ea"/>
                <a:cs typeface="+mn-cs"/>
              </a:rPr>
              <a:t>There are three major areas that influence your</a:t>
            </a:r>
            <a:r>
              <a:rPr lang="en-US" sz="1200" b="0" kern="1200" baseline="0" dirty="0" smtClean="0">
                <a:solidFill>
                  <a:schemeClr val="tx1"/>
                </a:solidFill>
                <a:ea typeface="+mn-ea"/>
                <a:cs typeface="+mn-cs"/>
              </a:rPr>
              <a:t> brain:</a:t>
            </a:r>
            <a:endParaRPr lang="en-US" dirty="0" smtClean="0">
              <a:latin typeface="Arial" pitchFamily="34" charset="0"/>
            </a:endParaRPr>
          </a:p>
          <a:p>
            <a:endParaRPr lang="en-US" dirty="0" smtClean="0">
              <a:latin typeface="Arial" pitchFamily="34" charset="0"/>
            </a:endParaRPr>
          </a:p>
          <a:p>
            <a:r>
              <a:rPr lang="en-US" sz="1200" b="1" kern="1200" baseline="0" dirty="0" smtClean="0">
                <a:solidFill>
                  <a:schemeClr val="tx1"/>
                </a:solidFill>
                <a:ea typeface="+mn-ea"/>
                <a:cs typeface="+mn-cs"/>
              </a:rPr>
              <a:t>Read slide</a:t>
            </a:r>
          </a:p>
          <a:p>
            <a:endParaRPr lang="en-US" sz="1200" b="1" kern="1200" baseline="0" dirty="0" smtClean="0">
              <a:solidFill>
                <a:schemeClr val="tx1"/>
              </a:solidFill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baseline="0" dirty="0" smtClean="0">
                <a:solidFill>
                  <a:schemeClr val="tx1"/>
                </a:solidFill>
                <a:ea typeface="+mn-ea"/>
                <a:cs typeface="+mn-cs"/>
              </a:rPr>
              <a:t>Genes:  </a:t>
            </a:r>
            <a:r>
              <a:rPr lang="en-US" sz="1200" baseline="0" dirty="0" smtClean="0">
                <a:latin typeface="Arial" pitchFamily="34" charset="0"/>
              </a:rPr>
              <a:t>You cannot change your gene structure: but their function and activity is dramatically influenced by your diet, lifestyle, exercise, and even the way you think.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aseline="0" dirty="0" smtClean="0">
              <a:latin typeface="Arial" pitchFamily="34" charset="0"/>
            </a:endParaRPr>
          </a:p>
          <a:p>
            <a:r>
              <a:rPr lang="en-US" sz="1200" b="1" kern="1200" baseline="0" dirty="0" smtClean="0">
                <a:solidFill>
                  <a:schemeClr val="tx1"/>
                </a:solidFill>
                <a:ea typeface="+mn-ea"/>
                <a:cs typeface="+mn-cs"/>
              </a:rPr>
              <a:t>Environment:  </a:t>
            </a:r>
            <a:r>
              <a:rPr lang="en-US" sz="1200" b="0" kern="1200" baseline="0" dirty="0" smtClean="0">
                <a:solidFill>
                  <a:schemeClr val="tx1"/>
                </a:solidFill>
                <a:ea typeface="+mn-ea"/>
                <a:cs typeface="+mn-cs"/>
              </a:rPr>
              <a:t>Your internal environment is how you think.  Your external environment is what surrounds you. You can build an internal and external environment that create a powerful brain advantage.</a:t>
            </a:r>
          </a:p>
          <a:p>
            <a:endParaRPr lang="en-US" sz="1200" b="0" kern="1200" baseline="0" dirty="0" smtClean="0">
              <a:solidFill>
                <a:schemeClr val="tx1"/>
              </a:solidFill>
              <a:ea typeface="+mn-ea"/>
              <a:cs typeface="+mn-cs"/>
            </a:endParaRPr>
          </a:p>
          <a:p>
            <a:r>
              <a:rPr lang="en-US" sz="1200" b="1" kern="1200" baseline="0" dirty="0" smtClean="0">
                <a:solidFill>
                  <a:schemeClr val="tx1"/>
                </a:solidFill>
                <a:ea typeface="+mn-ea"/>
                <a:cs typeface="+mn-cs"/>
              </a:rPr>
              <a:t>Choice:</a:t>
            </a:r>
            <a:r>
              <a:rPr lang="en-US" sz="1200" b="0" kern="1200" baseline="0" dirty="0" smtClean="0">
                <a:solidFill>
                  <a:schemeClr val="tx1"/>
                </a:solidFill>
                <a:ea typeface="+mn-ea"/>
                <a:cs typeface="+mn-cs"/>
              </a:rPr>
              <a:t>  Every choice you make, and even how you think, affects your brain. </a:t>
            </a:r>
          </a:p>
          <a:p>
            <a:endParaRPr lang="en-US" sz="1200" b="0" kern="1200" baseline="0" dirty="0" smtClean="0">
              <a:solidFill>
                <a:schemeClr val="tx1"/>
              </a:solidFill>
              <a:ea typeface="+mn-ea"/>
              <a:cs typeface="+mn-cs"/>
            </a:endParaRPr>
          </a:p>
          <a:p>
            <a:r>
              <a:rPr lang="en-US" sz="1200" b="0" kern="1200" baseline="0" dirty="0" smtClean="0">
                <a:solidFill>
                  <a:schemeClr val="tx1"/>
                </a:solidFill>
                <a:ea typeface="+mn-ea"/>
                <a:cs typeface="+mn-cs"/>
              </a:rPr>
              <a:t>Every day presents you with opportunities to make choices that will influence the health of your brain, and even how your genes function.</a:t>
            </a:r>
          </a:p>
          <a:p>
            <a:r>
              <a:rPr lang="en-US" sz="1200" b="0" kern="1200" baseline="0" dirty="0" smtClean="0">
                <a:solidFill>
                  <a:schemeClr val="tx1"/>
                </a:solidFill>
                <a:ea typeface="+mn-ea"/>
                <a:cs typeface="+mn-cs"/>
              </a:rPr>
              <a:t>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kern="1200" baseline="0" dirty="0" smtClean="0">
                <a:solidFill>
                  <a:schemeClr val="tx1"/>
                </a:solidFill>
                <a:ea typeface="+mn-ea"/>
                <a:cs typeface="+mn-cs"/>
              </a:rPr>
              <a:t>Every choice that improves the health of your brain improves the health of your body.</a:t>
            </a:r>
          </a:p>
          <a:p>
            <a:endParaRPr lang="en-US" sz="1200" b="0" kern="1200" dirty="0" smtClean="0">
              <a:solidFill>
                <a:schemeClr val="tx1"/>
              </a:solidFill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a typeface="+mn-ea"/>
                <a:cs typeface="+mn-cs"/>
              </a:rPr>
              <a:t>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4B8052-902D-4748-B992-EB3679C4BE33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smtClean="0"/>
              <a:t>Read</a:t>
            </a:r>
            <a:r>
              <a:rPr lang="en-US" b="1" baseline="0" dirty="0" smtClean="0"/>
              <a:t> slide</a:t>
            </a:r>
            <a:endParaRPr lang="en-US" b="1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 smtClean="0"/>
              <a:t>Your brain</a:t>
            </a:r>
            <a:r>
              <a:rPr lang="en-US" b="0" baseline="0" dirty="0" smtClean="0"/>
              <a:t> is capable of physical, mental, and emotional improvement and spiritual renewal.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a typeface="+mn-ea"/>
                <a:cs typeface="+mn-cs"/>
              </a:rPr>
              <a:t>The great news is that you can move forward and </a:t>
            </a:r>
            <a:r>
              <a:rPr lang="en-US" sz="1200" i="1" kern="1200" dirty="0" smtClean="0">
                <a:solidFill>
                  <a:schemeClr val="tx1"/>
                </a:solidFill>
                <a:ea typeface="+mn-ea"/>
                <a:cs typeface="+mn-cs"/>
              </a:rPr>
              <a:t>continue</a:t>
            </a:r>
            <a:r>
              <a:rPr lang="en-US" sz="1200" kern="1200" dirty="0" smtClean="0">
                <a:solidFill>
                  <a:schemeClr val="tx1"/>
                </a:solidFill>
                <a:ea typeface="+mn-ea"/>
                <a:cs typeface="+mn-cs"/>
              </a:rPr>
              <a:t> forward—whether </a:t>
            </a:r>
            <a:r>
              <a:rPr lang="en-US" sz="1200" kern="1200" baseline="0" dirty="0" smtClean="0">
                <a:solidFill>
                  <a:schemeClr val="tx1"/>
                </a:solidFill>
                <a:ea typeface="+mn-ea"/>
                <a:cs typeface="+mn-cs"/>
              </a:rPr>
              <a:t>your </a:t>
            </a:r>
            <a:r>
              <a:rPr lang="en-US" sz="1200" kern="1200" dirty="0" smtClean="0">
                <a:solidFill>
                  <a:schemeClr val="tx1"/>
                </a:solidFill>
                <a:ea typeface="+mn-ea"/>
                <a:cs typeface="+mn-cs"/>
              </a:rPr>
              <a:t>brain has been </a:t>
            </a:r>
            <a:r>
              <a:rPr lang="en-US" sz="1200" b="0" kern="1200" dirty="0" smtClean="0">
                <a:solidFill>
                  <a:schemeClr val="tx1"/>
                </a:solidFill>
                <a:ea typeface="+mn-ea"/>
                <a:cs typeface="+mn-cs"/>
              </a:rPr>
              <a:t>hit</a:t>
            </a:r>
            <a:r>
              <a:rPr lang="en-US" sz="1200" b="0" kern="1200" baseline="0" dirty="0" smtClean="0">
                <a:solidFill>
                  <a:schemeClr val="tx1"/>
                </a:solidFill>
                <a:ea typeface="+mn-ea"/>
                <a:cs typeface="+mn-cs"/>
              </a:rPr>
              <a:t> by a storm of </a:t>
            </a:r>
            <a:r>
              <a:rPr lang="en-US" sz="1200" kern="1200" dirty="0" smtClean="0">
                <a:solidFill>
                  <a:schemeClr val="tx1"/>
                </a:solidFill>
                <a:ea typeface="+mn-ea"/>
                <a:cs typeface="+mn-cs"/>
              </a:rPr>
              <a:t>stress, depression, negativity or bad habits.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 smtClean="0">
              <a:solidFill>
                <a:schemeClr val="tx1"/>
              </a:solidFill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a typeface="+mn-ea"/>
                <a:cs typeface="+mn-cs"/>
              </a:rPr>
              <a:t>Even if </a:t>
            </a:r>
            <a:r>
              <a:rPr lang="en-US" sz="1200" kern="1200" baseline="0" dirty="0" smtClean="0">
                <a:solidFill>
                  <a:schemeClr val="tx1"/>
                </a:solidFill>
                <a:ea typeface="+mn-ea"/>
                <a:cs typeface="+mn-cs"/>
              </a:rPr>
              <a:t>you haven’t faced a disabling storm in life but simply want to improve your brain and body health, you have come to the right place!</a:t>
            </a:r>
            <a:endParaRPr lang="en-US" sz="1200" kern="1200" dirty="0" smtClean="0">
              <a:solidFill>
                <a:schemeClr val="tx1"/>
              </a:solidFill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4B8052-902D-4748-B992-EB3679C4BE33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="0" baseline="0" dirty="0" smtClean="0"/>
              <a:t>Dr. Norman </a:t>
            </a:r>
            <a:r>
              <a:rPr lang="en-US" b="0" baseline="0" dirty="0" err="1" smtClean="0"/>
              <a:t>Doidge</a:t>
            </a:r>
            <a:r>
              <a:rPr lang="en-US" b="0" baseline="0" dirty="0" smtClean="0"/>
              <a:t>, a psychiatrist and author of the book </a:t>
            </a:r>
            <a:r>
              <a:rPr lang="en-US" b="0" i="1" baseline="0" dirty="0" smtClean="0"/>
              <a:t>The Brain that Changes Itself  </a:t>
            </a:r>
            <a:r>
              <a:rPr lang="en-US" b="0" i="0" baseline="0" dirty="0" smtClean="0"/>
              <a:t>has this to say about the changing nature of our brains:</a:t>
            </a:r>
            <a:endParaRPr lang="en-US" b="0" i="0" dirty="0" smtClean="0"/>
          </a:p>
          <a:p>
            <a:endParaRPr lang="en-US" b="1" dirty="0" smtClean="0"/>
          </a:p>
          <a:p>
            <a:r>
              <a:rPr lang="en-US" b="1" dirty="0" smtClean="0"/>
              <a:t>Read</a:t>
            </a:r>
            <a:r>
              <a:rPr lang="en-US" b="1" baseline="0" dirty="0" smtClean="0"/>
              <a:t> slide</a:t>
            </a:r>
          </a:p>
          <a:p>
            <a:endParaRPr lang="en-US" b="1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 smtClean="0"/>
              <a:t>The</a:t>
            </a:r>
            <a:r>
              <a:rPr lang="en-US" b="0" baseline="0" dirty="0" smtClean="0"/>
              <a:t> brain is constantly reshaping itself according to what it learns. This is called </a:t>
            </a:r>
            <a:r>
              <a:rPr lang="en-US" b="1" baseline="0" dirty="0" smtClean="0"/>
              <a:t>“plasticity.” 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baseline="0" dirty="0" smtClean="0"/>
              <a:t>Plasticity </a:t>
            </a:r>
            <a:r>
              <a:rPr lang="en-US" b="0" baseline="0" dirty="0" smtClean="0"/>
              <a:t>is the term neuroscientists use to describe the remarkable ability of the brain to adapt and change.</a:t>
            </a:r>
          </a:p>
          <a:p>
            <a:endParaRPr lang="en-US" b="1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4B8052-902D-4748-B992-EB3679C4BE33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Notice</a:t>
            </a:r>
            <a:r>
              <a:rPr lang="en-US" baseline="0" dirty="0" smtClean="0"/>
              <a:t> this statement by Dr. John </a:t>
            </a:r>
            <a:r>
              <a:rPr lang="en-US" baseline="0" dirty="0" err="1" smtClean="0"/>
              <a:t>Ratey</a:t>
            </a:r>
            <a:r>
              <a:rPr lang="en-US" baseline="0" dirty="0" smtClean="0"/>
              <a:t>, a </a:t>
            </a:r>
            <a:r>
              <a:rPr lang="en-US" baseline="0" dirty="0" err="1" smtClean="0"/>
              <a:t>neuropsychiatrist</a:t>
            </a:r>
            <a:r>
              <a:rPr lang="en-US" baseline="0" dirty="0" smtClean="0"/>
              <a:t> and author from Harvard University in his book, </a:t>
            </a:r>
            <a:r>
              <a:rPr lang="en-US" i="1" baseline="0" dirty="0" smtClean="0"/>
              <a:t>“User’s Guide to the Brain”:</a:t>
            </a:r>
          </a:p>
          <a:p>
            <a:endParaRPr lang="en-US" baseline="0" dirty="0" smtClean="0"/>
          </a:p>
          <a:p>
            <a:r>
              <a:rPr lang="en-US" b="1" baseline="0" dirty="0" smtClean="0"/>
              <a:t>Read slide</a:t>
            </a:r>
          </a:p>
          <a:p>
            <a:endParaRPr lang="en-US" b="1" dirty="0" smtClean="0"/>
          </a:p>
          <a:p>
            <a:endParaRPr lang="en-US" b="1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4B8052-902D-4748-B992-EB3679C4BE33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dirty="0" smtClean="0"/>
              <a:t>How do you heal a broken brain?</a:t>
            </a:r>
          </a:p>
          <a:p>
            <a:pPr eaLnBrk="1" hangingPunct="1"/>
            <a:endParaRPr lang="en-US" dirty="0" smtClean="0"/>
          </a:p>
          <a:p>
            <a:pPr eaLnBrk="1" hangingPunct="1"/>
            <a:r>
              <a:rPr lang="en-US" b="0" dirty="0" smtClean="0"/>
              <a:t>There are at least five key</a:t>
            </a:r>
            <a:r>
              <a:rPr lang="en-US" b="0" baseline="0" dirty="0" smtClean="0"/>
              <a:t> areas to consider:</a:t>
            </a:r>
            <a:endParaRPr lang="en-US" b="0" dirty="0" smtClean="0"/>
          </a:p>
          <a:p>
            <a:pPr eaLnBrk="1" hangingPunct="1"/>
            <a:endParaRPr lang="en-US" b="1" dirty="0" smtClean="0"/>
          </a:p>
          <a:p>
            <a:pPr eaLnBrk="1" hangingPunct="1"/>
            <a:r>
              <a:rPr lang="en-US" b="1" dirty="0" smtClean="0"/>
              <a:t>Read slide</a:t>
            </a:r>
            <a:r>
              <a:rPr lang="en-US" b="1" baseline="0" dirty="0" smtClean="0"/>
              <a:t> </a:t>
            </a:r>
            <a:r>
              <a:rPr lang="en-US" b="1" dirty="0" smtClean="0"/>
              <a:t> (Each is briefly summarized</a:t>
            </a:r>
            <a:r>
              <a:rPr lang="en-US" b="1" baseline="0" dirty="0" smtClean="0"/>
              <a:t> on</a:t>
            </a:r>
            <a:r>
              <a:rPr lang="en-US" b="1" dirty="0" smtClean="0"/>
              <a:t> the next</a:t>
            </a:r>
            <a:r>
              <a:rPr lang="en-US" b="1" baseline="0" dirty="0" smtClean="0"/>
              <a:t> 5 slides</a:t>
            </a:r>
            <a:r>
              <a:rPr lang="en-US" b="1" dirty="0" smtClean="0"/>
              <a:t>)</a:t>
            </a:r>
          </a:p>
          <a:p>
            <a:pPr eaLnBrk="1" hangingPunct="1"/>
            <a:endParaRPr lang="en-US" b="1" dirty="0" smtClean="0"/>
          </a:p>
          <a:p>
            <a:pPr eaLnBrk="1" hangingPunct="1"/>
            <a:endParaRPr lang="en-US" b="1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 smtClean="0"/>
          </a:p>
          <a:p>
            <a:pPr eaLnBrk="1" hangingPunct="1"/>
            <a:endParaRPr lang="en-US" dirty="0" smtClean="0"/>
          </a:p>
          <a:p>
            <a:pPr eaLnBrk="1" hangingPunct="1"/>
            <a:endParaRPr lang="en-US" dirty="0" smtClean="0"/>
          </a:p>
          <a:p>
            <a:pPr eaLnBrk="1" hangingPunct="1"/>
            <a:endParaRPr lang="en-US" dirty="0" smtClean="0"/>
          </a:p>
          <a:p>
            <a:pPr eaLnBrk="1" hangingPunct="1"/>
            <a:endParaRPr lang="en-US" b="1" dirty="0" smtClean="0"/>
          </a:p>
          <a:p>
            <a:pPr eaLnBrk="1" hangingPunct="1"/>
            <a:endParaRPr lang="en-US" b="1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4B8052-902D-4748-B992-EB3679C4BE33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smtClean="0"/>
              <a:t>Assessment</a:t>
            </a:r>
            <a:r>
              <a:rPr lang="en-US" b="1" dirty="0" smtClean="0">
                <a:solidFill>
                  <a:srgbClr val="800000"/>
                </a:solidFill>
              </a:rPr>
              <a:t>: 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 smtClean="0">
              <a:solidFill>
                <a:srgbClr val="800000"/>
              </a:solidFill>
            </a:endParaRP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b="1" dirty="0" smtClean="0">
                <a:solidFill>
                  <a:srgbClr val="800000"/>
                </a:solidFill>
              </a:rPr>
              <a:t>It is always important to </a:t>
            </a:r>
            <a:r>
              <a:rPr lang="en-US" b="1" baseline="0" dirty="0" smtClean="0">
                <a:solidFill>
                  <a:srgbClr val="800000"/>
                </a:solidFill>
              </a:rPr>
              <a:t>work closely with your physician or healthcare provider.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baseline="0" dirty="0" smtClean="0">
              <a:solidFill>
                <a:srgbClr val="800000"/>
              </a:solidFill>
            </a:endParaRP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baseline="0" dirty="0" smtClean="0">
                <a:solidFill>
                  <a:srgbClr val="800000"/>
                </a:solidFill>
              </a:rPr>
              <a:t>2.  Lifestyle changes may reduce or eliminate the need for certain medications over time. </a:t>
            </a:r>
            <a:endParaRPr lang="en-US" b="1" dirty="0" smtClean="0">
              <a:solidFill>
                <a:srgbClr val="800000"/>
              </a:solidFill>
            </a:endParaRP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baseline="0" dirty="0" smtClean="0">
                <a:solidFill>
                  <a:srgbClr val="800000"/>
                </a:solidFill>
              </a:rPr>
              <a:t> 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 startAt="2"/>
              <a:tabLst/>
              <a:defRPr/>
            </a:pPr>
            <a:r>
              <a:rPr lang="en-US" b="1" baseline="0" dirty="0" smtClean="0">
                <a:solidFill>
                  <a:srgbClr val="800000"/>
                </a:solidFill>
              </a:rPr>
              <a:t>Use medicine or medical procedures when needed.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 startAt="2"/>
              <a:tabLst/>
              <a:defRPr/>
            </a:pPr>
            <a:endParaRPr lang="en-US" b="1" baseline="0" dirty="0" smtClean="0">
              <a:solidFill>
                <a:srgbClr val="800000"/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4B8052-902D-4748-B992-EB3679C4BE33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smtClean="0"/>
              <a:t>Environment: </a:t>
            </a:r>
            <a:r>
              <a:rPr lang="en-US" dirty="0" smtClean="0"/>
              <a:t>The internal environment of how you think and the external environment you surround</a:t>
            </a:r>
            <a:r>
              <a:rPr lang="en-US" baseline="0" dirty="0" smtClean="0"/>
              <a:t> yourself with are </a:t>
            </a:r>
            <a:r>
              <a:rPr lang="en-US" dirty="0" smtClean="0"/>
              <a:t>critical for achieving and maintaining positive change.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4B8052-902D-4748-B992-EB3679C4BE33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smtClean="0"/>
              <a:t>Lifestyle:  </a:t>
            </a:r>
            <a:r>
              <a:rPr lang="en-US" dirty="0" smtClean="0"/>
              <a:t>Lifestyle choices are the foundation of mental, physical, and spiritual strength.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4B8052-902D-4748-B992-EB3679C4BE33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smtClean="0"/>
              <a:t>Managing Stress:</a:t>
            </a:r>
            <a:r>
              <a:rPr lang="en-US" dirty="0" smtClean="0"/>
              <a:t> We all need practical</a:t>
            </a:r>
            <a:r>
              <a:rPr lang="en-US" baseline="0" dirty="0" smtClean="0"/>
              <a:t> strategies</a:t>
            </a:r>
            <a:r>
              <a:rPr lang="en-US" dirty="0" smtClean="0"/>
              <a:t> to tap into when confronting challenges and stress.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4B8052-902D-4748-B992-EB3679C4BE33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584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 smtClean="0"/>
              <a:t>These brains of ours…can they change, adapt, and improve all through life?</a:t>
            </a:r>
          </a:p>
          <a:p>
            <a:endParaRPr lang="en-US" dirty="0" smtClean="0"/>
          </a:p>
          <a:p>
            <a:r>
              <a:rPr lang="en-US" dirty="0" smtClean="0"/>
              <a:t>In this session we are going to see</a:t>
            </a:r>
            <a:r>
              <a:rPr lang="en-US" baseline="0" dirty="0" smtClean="0"/>
              <a:t> how your brain is designed for renewal, restoration, and repair.</a:t>
            </a:r>
            <a:endParaRPr lang="en-US" dirty="0" smtClean="0"/>
          </a:p>
          <a:p>
            <a:endParaRPr lang="en-US" dirty="0" smtClean="0"/>
          </a:p>
        </p:txBody>
      </p:sp>
      <p:sp>
        <p:nvSpPr>
          <p:cNvPr id="358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1F58704-815A-4324-AC70-0B21AE6B092B}" type="slidenum">
              <a:rPr lang="en-US" smtClean="0"/>
              <a:pPr/>
              <a:t>2</a:t>
            </a:fld>
            <a:endParaRPr lang="en-US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smtClean="0"/>
              <a:t>Connections: </a:t>
            </a:r>
            <a:r>
              <a:rPr lang="en-US" dirty="0" smtClean="0"/>
              <a:t>Your associations and interests have a profound shaping effect on your values and goals.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Knowing that God’s power and guidance are available gives courage and power for the journey.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4B8052-902D-4748-B992-EB3679C4BE33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 smtClean="0">
                <a:solidFill>
                  <a:schemeClr val="tx1"/>
                </a:solidFill>
                <a:ea typeface="+mn-ea"/>
                <a:cs typeface="+mn-cs"/>
              </a:rPr>
              <a:t>How important are positive</a:t>
            </a:r>
            <a:r>
              <a:rPr lang="en-US" sz="1200" kern="1200" baseline="0" dirty="0" smtClean="0">
                <a:solidFill>
                  <a:schemeClr val="tx1"/>
                </a:solidFill>
                <a:ea typeface="+mn-ea"/>
                <a:cs typeface="+mn-cs"/>
              </a:rPr>
              <a:t> </a:t>
            </a:r>
            <a:r>
              <a:rPr lang="en-US" sz="1200" kern="1200" dirty="0" smtClean="0">
                <a:solidFill>
                  <a:schemeClr val="tx1"/>
                </a:solidFill>
                <a:ea typeface="+mn-ea"/>
                <a:cs typeface="+mn-cs"/>
              </a:rPr>
              <a:t>social ties? </a:t>
            </a:r>
          </a:p>
          <a:p>
            <a:endParaRPr lang="en-US" sz="1200" kern="1200" dirty="0" smtClean="0">
              <a:solidFill>
                <a:schemeClr val="tx1"/>
              </a:solidFill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a typeface="+mn-ea"/>
                <a:cs typeface="+mn-cs"/>
              </a:rPr>
              <a:t>How</a:t>
            </a:r>
            <a:r>
              <a:rPr lang="en-US" sz="1200" kern="1200" baseline="0" dirty="0" smtClean="0">
                <a:solidFill>
                  <a:schemeClr val="tx1"/>
                </a:solidFill>
                <a:ea typeface="+mn-ea"/>
                <a:cs typeface="+mn-cs"/>
              </a:rPr>
              <a:t> important are such activities as f</a:t>
            </a:r>
            <a:r>
              <a:rPr lang="en-US" sz="1200" kern="1200" dirty="0" smtClean="0">
                <a:solidFill>
                  <a:schemeClr val="tx1"/>
                </a:solidFill>
                <a:ea typeface="+mn-ea"/>
                <a:cs typeface="+mn-cs"/>
              </a:rPr>
              <a:t>amily gatherings, getting together with friends, participating in special religious, community, and workplace activities?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1" kern="1200" dirty="0" smtClean="0">
              <a:solidFill>
                <a:schemeClr val="tx1"/>
              </a:solidFill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 smtClean="0">
                <a:solidFill>
                  <a:schemeClr val="tx1"/>
                </a:solidFill>
                <a:ea typeface="+mn-ea"/>
                <a:cs typeface="+mn-cs"/>
              </a:rPr>
              <a:t>Read slide</a:t>
            </a:r>
          </a:p>
          <a:p>
            <a:endParaRPr lang="en-US" sz="1200" kern="1200" dirty="0" smtClean="0">
              <a:solidFill>
                <a:schemeClr val="tx1"/>
              </a:solidFill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a typeface="+mn-ea"/>
                <a:cs typeface="+mn-cs"/>
              </a:rPr>
              <a:t>Social connections provide an opportunity to check in with each other, exchange ideas, and perhaps lend a supportive ear or shoulder.</a:t>
            </a:r>
          </a:p>
          <a:p>
            <a:endParaRPr lang="en-US" sz="1200" kern="1200" dirty="0" smtClean="0">
              <a:solidFill>
                <a:schemeClr val="tx1"/>
              </a:solidFill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4B8052-902D-4748-B992-EB3679C4BE33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 smtClean="0">
                <a:solidFill>
                  <a:schemeClr val="tx1"/>
                </a:solidFill>
                <a:ea typeface="+mn-ea"/>
                <a:cs typeface="+mn-cs"/>
              </a:rPr>
              <a:t>Read slide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 smtClean="0">
              <a:solidFill>
                <a:schemeClr val="tx1"/>
              </a:solidFill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a typeface="+mn-ea"/>
                <a:cs typeface="+mn-cs"/>
              </a:rPr>
              <a:t>Quiet</a:t>
            </a:r>
            <a:r>
              <a:rPr lang="en-US" sz="1200" kern="1200" baseline="0" dirty="0" smtClean="0">
                <a:solidFill>
                  <a:schemeClr val="tx1"/>
                </a:solidFill>
                <a:ea typeface="+mn-ea"/>
                <a:cs typeface="+mn-cs"/>
              </a:rPr>
              <a:t> time is great; but a </a:t>
            </a:r>
            <a:r>
              <a:rPr lang="en-US" sz="1200" kern="1200" dirty="0" smtClean="0">
                <a:solidFill>
                  <a:schemeClr val="tx1"/>
                </a:solidFill>
                <a:ea typeface="+mn-ea"/>
                <a:cs typeface="+mn-cs"/>
              </a:rPr>
              <a:t>relative lack of social ties is associated with depression and later-life cognitive decline, as well as with increased mortality.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 smtClean="0">
              <a:solidFill>
                <a:schemeClr val="tx1"/>
              </a:solidFill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a typeface="+mn-ea"/>
                <a:cs typeface="+mn-cs"/>
              </a:rPr>
              <a:t>One study, which examined data from more than 309,000 people, found that lack of strong relationships increased the risk of premature death from all causes by 50%.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 smtClean="0">
              <a:solidFill>
                <a:schemeClr val="tx1"/>
              </a:solidFill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a typeface="+mn-ea"/>
                <a:cs typeface="+mn-cs"/>
              </a:rPr>
              <a:t>This</a:t>
            </a:r>
            <a:r>
              <a:rPr lang="en-US" sz="1200" kern="1200" baseline="0" dirty="0" smtClean="0">
                <a:solidFill>
                  <a:schemeClr val="tx1"/>
                </a:solidFill>
                <a:ea typeface="+mn-ea"/>
                <a:cs typeface="+mn-cs"/>
              </a:rPr>
              <a:t> meant</a:t>
            </a:r>
            <a:r>
              <a:rPr lang="en-US" sz="1200" kern="1200" dirty="0" smtClean="0">
                <a:solidFill>
                  <a:schemeClr val="tx1"/>
                </a:solidFill>
                <a:ea typeface="+mn-ea"/>
                <a:cs typeface="+mn-cs"/>
              </a:rPr>
              <a:t> an effect on mortality risk roughly comparable to smoking up to 15 cigarettes a day, and greater than obesity and physical inactivity.</a:t>
            </a:r>
          </a:p>
          <a:p>
            <a:endParaRPr lang="en-US" dirty="0" smtClean="0">
              <a:hlinkClick r:id="rId3" action="ppaction://hlinkfile"/>
            </a:endParaRPr>
          </a:p>
          <a:p>
            <a:endParaRPr lang="en-US" dirty="0" smtClean="0">
              <a:hlinkClick r:id="rId3" action="ppaction://hlinkfile"/>
            </a:endParaRPr>
          </a:p>
          <a:p>
            <a:r>
              <a:rPr lang="en-US" dirty="0" smtClean="0">
                <a:hlinkClick r:id="rId3" action="ppaction://hlinkfile"/>
              </a:rPr>
              <a:t>Social relationships and mortality risk: a meta-analytic review.</a:t>
            </a:r>
            <a:endParaRPr lang="en-US" dirty="0" smtClean="0"/>
          </a:p>
          <a:p>
            <a:r>
              <a:rPr lang="en-US" b="1" dirty="0" smtClean="0"/>
              <a:t>Holt-</a:t>
            </a:r>
            <a:r>
              <a:rPr lang="en-US" b="1" dirty="0" err="1" smtClean="0"/>
              <a:t>Lunstad</a:t>
            </a:r>
            <a:r>
              <a:rPr lang="en-US" dirty="0" smtClean="0"/>
              <a:t> J, Smith TB, Layton JB.</a:t>
            </a:r>
          </a:p>
          <a:p>
            <a:r>
              <a:rPr lang="en-US" dirty="0" err="1" smtClean="0"/>
              <a:t>PLoS</a:t>
            </a:r>
            <a:r>
              <a:rPr lang="en-US" dirty="0" smtClean="0"/>
              <a:t> Med. 2010 Jul 27;7(7):Review.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4B8052-902D-4748-B992-EB3679C4BE33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b="1" kern="1200" dirty="0" smtClean="0">
                <a:solidFill>
                  <a:schemeClr val="tx1"/>
                </a:solidFill>
                <a:ea typeface="+mn-ea"/>
                <a:cs typeface="+mn-cs"/>
              </a:rPr>
              <a:t>Read slide</a:t>
            </a:r>
          </a:p>
          <a:p>
            <a:endParaRPr lang="en-US" sz="1200" kern="1200" dirty="0" smtClean="0">
              <a:solidFill>
                <a:schemeClr val="tx1"/>
              </a:solidFill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a typeface="+mn-ea"/>
                <a:cs typeface="+mn-cs"/>
              </a:rPr>
              <a:t>Social connections like these not only give us pleasure, they also influence our long-term health in ways every bit as powerful as adequate sleep, a good diet, and not smoking. </a:t>
            </a:r>
          </a:p>
          <a:p>
            <a:endParaRPr lang="en-US" sz="1200" kern="1200" dirty="0" smtClean="0">
              <a:solidFill>
                <a:schemeClr val="tx1"/>
              </a:solidFill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a typeface="+mn-ea"/>
                <a:cs typeface="+mn-cs"/>
              </a:rPr>
              <a:t>Dozens of studies have shown that people who have satisfying relationships with family, friends, and their community are happier, have fewer health problems, and live longer.</a:t>
            </a:r>
          </a:p>
          <a:p>
            <a:endParaRPr lang="en-US" sz="1200" kern="1200" dirty="0" smtClean="0">
              <a:solidFill>
                <a:schemeClr val="tx1"/>
              </a:solidFill>
              <a:ea typeface="+mn-ea"/>
              <a:cs typeface="+mn-cs"/>
            </a:endParaRP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4B8052-902D-4748-B992-EB3679C4BE33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Read slide</a:t>
            </a:r>
          </a:p>
          <a:p>
            <a:endParaRPr lang="en-US" b="1" dirty="0" smtClean="0"/>
          </a:p>
          <a:p>
            <a:r>
              <a:rPr lang="en-US" b="0" dirty="0" smtClean="0"/>
              <a:t>Spiritual</a:t>
            </a:r>
            <a:r>
              <a:rPr lang="en-US" b="0" baseline="0" dirty="0" smtClean="0"/>
              <a:t> well-being is at the center of a healthy lifestyle.  </a:t>
            </a: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4B8052-902D-4748-B992-EB3679C4BE33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 close relationship with God is not</a:t>
            </a:r>
            <a:r>
              <a:rPr lang="en-US" baseline="0" dirty="0" smtClean="0"/>
              <a:t> only linked to a healthier immune system and reduced risk for depression and addictions, it also has remarkable heart-health benefits:</a:t>
            </a:r>
          </a:p>
          <a:p>
            <a:endParaRPr lang="en-US" baseline="0" dirty="0" smtClean="0"/>
          </a:p>
          <a:p>
            <a:r>
              <a:rPr lang="en-US" b="1" baseline="0" dirty="0" smtClean="0"/>
              <a:t>Read slide: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4B8052-902D-4748-B992-EB3679C4BE33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="1" baseline="0" dirty="0" smtClean="0"/>
              <a:t>Read slide</a:t>
            </a:r>
          </a:p>
          <a:p>
            <a:endParaRPr lang="en-US" b="1" baseline="0" dirty="0" smtClean="0"/>
          </a:p>
          <a:p>
            <a:r>
              <a:rPr lang="en-US" baseline="0" dirty="0" smtClean="0"/>
              <a:t>The “</a:t>
            </a:r>
            <a:r>
              <a:rPr lang="en-US" dirty="0" smtClean="0"/>
              <a:t>God created man in His own image.” Genesis 1:27</a:t>
            </a:r>
          </a:p>
          <a:p>
            <a:endParaRPr lang="en-US" baseline="0" dirty="0" smtClean="0"/>
          </a:p>
          <a:p>
            <a:r>
              <a:rPr lang="en-US" baseline="0" dirty="0" smtClean="0"/>
              <a:t>How?  </a:t>
            </a:r>
            <a:r>
              <a:rPr lang="en-US" dirty="0" smtClean="0"/>
              <a:t>He gave you the intellect to reason about your existence;</a:t>
            </a:r>
            <a:r>
              <a:rPr lang="en-US" baseline="0" dirty="0" smtClean="0"/>
              <a:t> the capacity to know him; the ability to experience His love and share it with others. </a:t>
            </a:r>
          </a:p>
          <a:p>
            <a:r>
              <a:rPr lang="en-US" dirty="0" smtClean="0"/>
              <a:t/>
            </a:r>
            <a:br>
              <a:rPr lang="en-US" dirty="0" smtClean="0"/>
            </a:br>
            <a:endParaRPr lang="en-US" baseline="0" dirty="0" smtClean="0"/>
          </a:p>
          <a:p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  <a:p>
            <a:endParaRPr lang="en-US" b="1" dirty="0" smtClean="0"/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4B8052-902D-4748-B992-EB3679C4BE33}" type="slidenum">
              <a:rPr lang="en-US" smtClean="0"/>
              <a:pPr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="1" baseline="0" dirty="0" smtClean="0"/>
              <a:t>Read slide</a:t>
            </a:r>
          </a:p>
          <a:p>
            <a:endParaRPr lang="en-US" b="1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God </a:t>
            </a:r>
            <a:r>
              <a:rPr lang="en-US" baseline="0" dirty="0" smtClean="0"/>
              <a:t>knows all about you.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He knows where you are and what you need.</a:t>
            </a:r>
          </a:p>
          <a:p>
            <a:endParaRPr lang="en-US" b="1" dirty="0" smtClean="0"/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4B8052-902D-4748-B992-EB3679C4BE33}" type="slidenum">
              <a:rPr lang="en-US" smtClean="0"/>
              <a:pPr/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="1" baseline="0" dirty="0" smtClean="0"/>
              <a:t>Read slide</a:t>
            </a:r>
          </a:p>
          <a:p>
            <a:endParaRPr lang="en-US" b="1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latin typeface="Arial" pitchFamily="34" charset="0"/>
              </a:rPr>
              <a:t>God keeps watch over you in</a:t>
            </a:r>
            <a:r>
              <a:rPr lang="en-US" baseline="0" dirty="0" smtClean="0">
                <a:latin typeface="Arial" pitchFamily="34" charset="0"/>
              </a:rPr>
              <a:t> every condition and situation of your life.</a:t>
            </a:r>
            <a:endParaRPr lang="en-US" dirty="0" smtClean="0">
              <a:latin typeface="Arial" pitchFamily="34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>
              <a:latin typeface="Arial" pitchFamily="34" charset="0"/>
            </a:endParaRPr>
          </a:p>
          <a:p>
            <a:endParaRPr lang="en-US" dirty="0" smtClean="0"/>
          </a:p>
          <a:p>
            <a:endParaRPr lang="en-US" b="1" dirty="0" smtClean="0"/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4B8052-902D-4748-B992-EB3679C4BE33}" type="slidenum">
              <a:rPr lang="en-US" smtClean="0"/>
              <a:pPr/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="1" baseline="0" dirty="0" smtClean="0"/>
              <a:t>Read slide</a:t>
            </a:r>
          </a:p>
          <a:p>
            <a:endParaRPr lang="en-US" b="1" baseline="0" dirty="0" smtClean="0"/>
          </a:p>
          <a:p>
            <a:r>
              <a:rPr lang="en-US" b="0" baseline="0" dirty="0" smtClean="0"/>
              <a:t>You are in the heart of God continually.  </a:t>
            </a:r>
          </a:p>
          <a:p>
            <a:endParaRPr lang="en-US" b="1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>
              <a:latin typeface="Arial" pitchFamily="34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>
              <a:latin typeface="Arial" pitchFamily="34" charset="0"/>
            </a:endParaRPr>
          </a:p>
          <a:p>
            <a:endParaRPr lang="en-US" dirty="0" smtClean="0"/>
          </a:p>
          <a:p>
            <a:endParaRPr lang="en-US" b="1" dirty="0" smtClean="0"/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4B8052-902D-4748-B992-EB3679C4BE33}" type="slidenum">
              <a:rPr lang="en-US" smtClean="0"/>
              <a:pPr/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Let’s begin by taking a look at</a:t>
            </a:r>
            <a:r>
              <a:rPr lang="en-US" baseline="0" dirty="0" smtClean="0"/>
              <a:t> a Super Storm we all vividly remember.  Katrina.  </a:t>
            </a:r>
            <a:r>
              <a:rPr lang="en-US" dirty="0" smtClean="0"/>
              <a:t>Can we ever forget that name? </a:t>
            </a:r>
          </a:p>
          <a:p>
            <a:endParaRPr lang="en-US" dirty="0" smtClean="0"/>
          </a:p>
          <a:p>
            <a:r>
              <a:rPr lang="en-US" dirty="0" smtClean="0"/>
              <a:t>Katrina</a:t>
            </a:r>
            <a:r>
              <a:rPr lang="en-US" baseline="0" dirty="0" smtClean="0"/>
              <a:t> was the name of </a:t>
            </a:r>
            <a:r>
              <a:rPr lang="en-US" dirty="0" smtClean="0"/>
              <a:t>the second strongest hurricane in U.S. history.</a:t>
            </a:r>
          </a:p>
          <a:p>
            <a:endParaRPr lang="en-US" dirty="0" smtClean="0"/>
          </a:p>
          <a:p>
            <a:r>
              <a:rPr lang="en-US" baseline="0" dirty="0" smtClean="0"/>
              <a:t>On August 23, 2005, </a:t>
            </a:r>
            <a:r>
              <a:rPr lang="en-US" dirty="0" smtClean="0"/>
              <a:t>it </a:t>
            </a:r>
            <a:r>
              <a:rPr lang="en-US" baseline="0" dirty="0" smtClean="0"/>
              <a:t>slammed into New Orleans, Louisiana, and several other states with winds up to 174 mph.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4B8052-902D-4748-B992-EB3679C4BE33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smtClean="0">
                <a:latin typeface="Arial" pitchFamily="34" charset="0"/>
              </a:rPr>
              <a:t>Read slide </a:t>
            </a:r>
          </a:p>
          <a:p>
            <a:endParaRPr lang="en-US" baseline="0" dirty="0" smtClean="0"/>
          </a:p>
          <a:p>
            <a:r>
              <a:rPr lang="en-US" baseline="0" dirty="0" smtClean="0"/>
              <a:t>He invites you to come to Him for patience, perseverance and power for your journey.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4B8052-902D-4748-B992-EB3679C4BE33}" type="slidenum">
              <a:rPr lang="en-US" smtClean="0"/>
              <a:pPr/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smtClean="0">
                <a:latin typeface="Arial" pitchFamily="34" charset="0"/>
              </a:rPr>
              <a:t>Read slide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 smtClean="0">
              <a:latin typeface="Arial" pitchFamily="34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 smtClean="0">
                <a:latin typeface="Arial" pitchFamily="34" charset="0"/>
              </a:rPr>
              <a:t>God promises to</a:t>
            </a:r>
            <a:r>
              <a:rPr lang="en-US" b="0" baseline="0" dirty="0" smtClean="0">
                <a:latin typeface="Arial" pitchFamily="34" charset="0"/>
              </a:rPr>
              <a:t> personally guide, strengthen, and sustain you.</a:t>
            </a:r>
            <a:endParaRPr lang="en-US" b="0" dirty="0" smtClean="0">
              <a:latin typeface="Arial" pitchFamily="34" charset="0"/>
            </a:endParaRPr>
          </a:p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4B8052-902D-4748-B992-EB3679C4BE33}" type="slidenum">
              <a:rPr lang="en-US" smtClean="0"/>
              <a:pPr/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smtClean="0">
                <a:latin typeface="Arial" pitchFamily="34" charset="0"/>
              </a:rPr>
              <a:t>Read slide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 smtClean="0">
              <a:latin typeface="Arial" pitchFamily="34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latin typeface="Arial" pitchFamily="34" charset="0"/>
              </a:rPr>
              <a:t>God cares</a:t>
            </a:r>
            <a:r>
              <a:rPr lang="en-US" baseline="0" dirty="0" smtClean="0">
                <a:latin typeface="Arial" pitchFamily="34" charset="0"/>
              </a:rPr>
              <a:t> about your welfare; He has a plan, and He wants you to walk in hope.</a:t>
            </a:r>
            <a:endParaRPr lang="en-US" dirty="0" smtClean="0">
              <a:latin typeface="Arial" pitchFamily="34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>
              <a:latin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4B8052-902D-4748-B992-EB3679C4BE33}" type="slidenum">
              <a:rPr lang="en-US" smtClean="0"/>
              <a:pPr/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Dr. </a:t>
            </a:r>
            <a:r>
              <a:rPr lang="en-US" dirty="0" err="1" smtClean="0"/>
              <a:t>Doidge</a:t>
            </a:r>
            <a:r>
              <a:rPr lang="en-US" dirty="0" smtClean="0"/>
              <a:t>,</a:t>
            </a:r>
            <a:r>
              <a:rPr lang="en-US" baseline="0" dirty="0" smtClean="0"/>
              <a:t> in </a:t>
            </a:r>
            <a:r>
              <a:rPr lang="en-US" i="1" baseline="0" dirty="0" smtClean="0"/>
              <a:t>The Brain That Changes Itself  </a:t>
            </a:r>
            <a:r>
              <a:rPr lang="en-US" baseline="0" dirty="0" smtClean="0"/>
              <a:t>states</a:t>
            </a:r>
            <a:r>
              <a:rPr lang="en-US" dirty="0" smtClean="0"/>
              <a:t>:</a:t>
            </a:r>
            <a:endParaRPr lang="en-US" baseline="0" dirty="0" smtClean="0"/>
          </a:p>
          <a:p>
            <a:endParaRPr lang="en-US" baseline="0" dirty="0" smtClean="0"/>
          </a:p>
          <a:p>
            <a:r>
              <a:rPr lang="en-US" b="1" baseline="0" dirty="0" smtClean="0"/>
              <a:t>Read slide</a:t>
            </a:r>
          </a:p>
          <a:p>
            <a:endParaRPr lang="en-US" b="1" baseline="0" dirty="0" smtClean="0"/>
          </a:p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4B8052-902D-4748-B992-EB3679C4BE33}" type="slidenum">
              <a:rPr lang="en-US" smtClean="0"/>
              <a:pPr/>
              <a:t>33</a:t>
            </a:fld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Read slide</a:t>
            </a:r>
          </a:p>
          <a:p>
            <a:endParaRPr lang="en-US" b="1" dirty="0" smtClean="0"/>
          </a:p>
          <a:p>
            <a:r>
              <a:rPr lang="en-US" b="0" dirty="0" smtClean="0"/>
              <a:t>Your brain changes with your thoughts</a:t>
            </a:r>
            <a:r>
              <a:rPr lang="en-US" b="0" baseline="0" dirty="0" smtClean="0"/>
              <a:t> and emotions.</a:t>
            </a:r>
          </a:p>
          <a:p>
            <a:endParaRPr lang="en-US" b="0" baseline="0" dirty="0" smtClean="0"/>
          </a:p>
          <a:p>
            <a:r>
              <a:rPr lang="en-US" b="0" baseline="0" dirty="0" smtClean="0"/>
              <a:t>Knowing that you are created by God and the God is personally watching over you, helps heal a broken brain.</a:t>
            </a:r>
          </a:p>
          <a:p>
            <a:endParaRPr lang="en-US" b="0" dirty="0" smtClean="0"/>
          </a:p>
          <a:p>
            <a:endParaRPr lang="en-US" b="1" dirty="0" smtClean="0"/>
          </a:p>
          <a:p>
            <a:endParaRPr lang="en-US" b="1" dirty="0" smtClean="0"/>
          </a:p>
          <a:p>
            <a:endParaRPr lang="en-US" b="1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4B8052-902D-4748-B992-EB3679C4BE33}" type="slidenum">
              <a:rPr lang="en-US" smtClean="0"/>
              <a:pPr/>
              <a:t>34</a:t>
            </a:fld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373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b="1" dirty="0" smtClean="0">
                <a:latin typeface="Arial" pitchFamily="34" charset="0"/>
              </a:rPr>
              <a:t>Read slide </a:t>
            </a:r>
          </a:p>
          <a:p>
            <a:endParaRPr lang="en-US" b="1" dirty="0" smtClean="0">
              <a:latin typeface="Arial" pitchFamily="34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Isn’t it great that our brains respond</a:t>
            </a:r>
            <a:r>
              <a:rPr lang="en-US" baseline="0" dirty="0" smtClean="0"/>
              <a:t> to a healthy diet; exercise; social connections; and a relationship with God through His Word?</a:t>
            </a:r>
            <a:endParaRPr lang="en-US" dirty="0" smtClean="0"/>
          </a:p>
          <a:p>
            <a:endParaRPr lang="en-US" baseline="0" dirty="0" smtClean="0"/>
          </a:p>
          <a:p>
            <a:r>
              <a:rPr lang="en-US" baseline="0" dirty="0" smtClean="0"/>
              <a:t>Would you like to experience these wonderful changes in your life?  If so, raise your hand with me.</a:t>
            </a:r>
            <a:endParaRPr lang="en-US" dirty="0" smtClean="0"/>
          </a:p>
          <a:p>
            <a:endParaRPr lang="en-US" b="1" dirty="0" smtClean="0">
              <a:latin typeface="Arial" pitchFamily="34" charset="0"/>
            </a:endParaRPr>
          </a:p>
          <a:p>
            <a:endParaRPr lang="en-US" b="1" dirty="0" smtClean="0">
              <a:latin typeface="Arial" pitchFamily="34" charset="0"/>
            </a:endParaRPr>
          </a:p>
          <a:p>
            <a:endParaRPr lang="en-US" dirty="0" smtClean="0">
              <a:latin typeface="Arial" pitchFamily="34" charset="0"/>
            </a:endParaRPr>
          </a:p>
          <a:p>
            <a:endParaRPr lang="en-US" dirty="0" smtClean="0">
              <a:latin typeface="Arial" pitchFamily="34" charset="0"/>
            </a:endParaRPr>
          </a:p>
          <a:p>
            <a:endParaRPr lang="en-US" dirty="0" smtClean="0">
              <a:latin typeface="Arial" pitchFamily="34" charset="0"/>
            </a:endParaRPr>
          </a:p>
          <a:p>
            <a:endParaRPr lang="en-US" dirty="0" smtClean="0">
              <a:latin typeface="Arial" pitchFamily="34" charset="0"/>
            </a:endParaRPr>
          </a:p>
          <a:p>
            <a:endParaRPr lang="en-US" dirty="0" smtClean="0">
              <a:latin typeface="Arial" pitchFamily="34" charset="0"/>
            </a:endParaRPr>
          </a:p>
        </p:txBody>
      </p:sp>
      <p:sp>
        <p:nvSpPr>
          <p:cNvPr id="737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359606ED-EDA8-4DDC-8F67-1045A15A0A7F}" type="slidenum">
              <a:rPr lang="en-US">
                <a:solidFill>
                  <a:prstClr val="black"/>
                </a:solidFill>
              </a:rPr>
              <a:pPr eaLnBrk="1" hangingPunct="1"/>
              <a:t>35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storm</a:t>
            </a:r>
            <a:r>
              <a:rPr lang="en-US" baseline="0" dirty="0" smtClean="0"/>
              <a:t> surge was 20 feet high; 80% of New Orleans was under water.</a:t>
            </a:r>
          </a:p>
          <a:p>
            <a:endParaRPr lang="en-US" baseline="0" dirty="0" smtClean="0"/>
          </a:p>
          <a:p>
            <a:r>
              <a:rPr lang="en-US" baseline="0" dirty="0" smtClean="0"/>
              <a:t>It affected nearly 15 million people and nearly 2,000 were killed.</a:t>
            </a:r>
          </a:p>
          <a:p>
            <a:endParaRPr lang="en-US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The damage</a:t>
            </a:r>
            <a:r>
              <a:rPr lang="en-US" baseline="0" dirty="0" smtClean="0"/>
              <a:t> to </a:t>
            </a:r>
            <a:r>
              <a:rPr lang="en-US" b="0" baseline="0" dirty="0" smtClean="0"/>
              <a:t>the infrastructure </a:t>
            </a:r>
            <a:r>
              <a:rPr lang="en-US" baseline="0" dirty="0" smtClean="0"/>
              <a:t>was estimated at $75 billion, earning Katrina the title of the costliest hurricane in U.S. history.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4B8052-902D-4748-B992-EB3679C4BE33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aseline="0" dirty="0" smtClean="0"/>
          </a:p>
          <a:p>
            <a:r>
              <a:rPr lang="en-US" sz="1200" b="0" kern="1200" dirty="0" smtClean="0">
                <a:solidFill>
                  <a:schemeClr val="tx1"/>
                </a:solidFill>
                <a:ea typeface="+mn-ea"/>
                <a:cs typeface="+mn-cs"/>
              </a:rPr>
              <a:t>A storm-ravaged </a:t>
            </a:r>
            <a:r>
              <a:rPr lang="en-US" sz="1200" b="0" kern="1200" baseline="0" dirty="0" smtClean="0">
                <a:solidFill>
                  <a:schemeClr val="tx1"/>
                </a:solidFill>
                <a:ea typeface="+mn-ea"/>
                <a:cs typeface="+mn-cs"/>
              </a:rPr>
              <a:t>city like Katrina has at least </a:t>
            </a:r>
            <a:r>
              <a:rPr lang="en-US" sz="1200" b="1" kern="1200" baseline="0" dirty="0" smtClean="0">
                <a:solidFill>
                  <a:schemeClr val="tx1"/>
                </a:solidFill>
                <a:ea typeface="+mn-ea"/>
                <a:cs typeface="+mn-cs"/>
              </a:rPr>
              <a:t>two</a:t>
            </a:r>
            <a:r>
              <a:rPr lang="en-US" sz="1200" b="0" kern="1200" baseline="0" dirty="0" smtClean="0">
                <a:solidFill>
                  <a:schemeClr val="tx1"/>
                </a:solidFill>
                <a:ea typeface="+mn-ea"/>
                <a:cs typeface="+mn-cs"/>
              </a:rPr>
              <a:t> </a:t>
            </a:r>
            <a:r>
              <a:rPr lang="en-US" sz="1200" b="1" kern="1200" baseline="0" dirty="0" smtClean="0">
                <a:solidFill>
                  <a:schemeClr val="tx1"/>
                </a:solidFill>
                <a:ea typeface="+mn-ea"/>
                <a:cs typeface="+mn-cs"/>
              </a:rPr>
              <a:t>major challenges</a:t>
            </a:r>
            <a:r>
              <a:rPr lang="en-US" sz="1200" b="0" kern="1200" baseline="0" dirty="0" smtClean="0">
                <a:solidFill>
                  <a:schemeClr val="tx1"/>
                </a:solidFill>
                <a:ea typeface="+mn-ea"/>
                <a:cs typeface="+mn-cs"/>
              </a:rPr>
              <a:t>:</a:t>
            </a:r>
          </a:p>
          <a:p>
            <a:r>
              <a:rPr lang="en-US" sz="1200" b="0" kern="1200" baseline="0" dirty="0" smtClean="0">
                <a:solidFill>
                  <a:schemeClr val="tx1"/>
                </a:solidFill>
                <a:ea typeface="+mn-ea"/>
                <a:cs typeface="+mn-cs"/>
              </a:rPr>
              <a:t>  </a:t>
            </a:r>
          </a:p>
          <a:p>
            <a:pPr marL="228600" indent="-228600">
              <a:buAutoNum type="arabicPeriod"/>
            </a:pPr>
            <a:r>
              <a:rPr lang="en-US" sz="1200" b="0" kern="1200" baseline="0" dirty="0" smtClean="0">
                <a:solidFill>
                  <a:schemeClr val="tx1"/>
                </a:solidFill>
                <a:ea typeface="+mn-ea"/>
                <a:cs typeface="+mn-cs"/>
              </a:rPr>
              <a:t>Damaged </a:t>
            </a:r>
            <a:r>
              <a:rPr lang="en-US" sz="1200" b="0" kern="1200" dirty="0" smtClean="0">
                <a:solidFill>
                  <a:schemeClr val="tx1"/>
                </a:solidFill>
                <a:ea typeface="+mn-ea"/>
                <a:cs typeface="+mn-cs"/>
              </a:rPr>
              <a:t>infrastructure such</a:t>
            </a:r>
            <a:r>
              <a:rPr lang="en-US" sz="1200" b="0" kern="1200" baseline="0" dirty="0" smtClean="0">
                <a:solidFill>
                  <a:schemeClr val="tx1"/>
                </a:solidFill>
                <a:ea typeface="+mn-ea"/>
                <a:cs typeface="+mn-cs"/>
              </a:rPr>
              <a:t> as communication and transportation systems. </a:t>
            </a:r>
          </a:p>
          <a:p>
            <a:pPr marL="228600" indent="-228600">
              <a:buAutoNum type="arabicPeriod"/>
            </a:pPr>
            <a:endParaRPr lang="en-US" sz="1200" b="0" kern="1200" dirty="0" smtClean="0">
              <a:solidFill>
                <a:schemeClr val="tx1"/>
              </a:solidFill>
              <a:ea typeface="+mn-ea"/>
              <a:cs typeface="+mn-cs"/>
            </a:endParaRPr>
          </a:p>
          <a:p>
            <a:pPr marL="228600" indent="-228600">
              <a:buAutoNum type="arabicPeriod"/>
            </a:pPr>
            <a:r>
              <a:rPr lang="en-US" sz="1200" b="0" kern="1200" dirty="0" smtClean="0">
                <a:solidFill>
                  <a:schemeClr val="tx1"/>
                </a:solidFill>
                <a:ea typeface="+mn-ea"/>
                <a:cs typeface="+mn-cs"/>
              </a:rPr>
              <a:t>Weakened defense systems to</a:t>
            </a:r>
            <a:r>
              <a:rPr lang="en-US" sz="1200" b="0" kern="1200" baseline="0" dirty="0" smtClean="0">
                <a:solidFill>
                  <a:schemeClr val="tx1"/>
                </a:solidFill>
                <a:ea typeface="+mn-ea"/>
                <a:cs typeface="+mn-cs"/>
              </a:rPr>
              <a:t> protect</a:t>
            </a:r>
            <a:r>
              <a:rPr lang="en-US" sz="1200" b="0" kern="1200" dirty="0" smtClean="0">
                <a:solidFill>
                  <a:schemeClr val="tx1"/>
                </a:solidFill>
                <a:ea typeface="+mn-ea"/>
                <a:cs typeface="+mn-cs"/>
              </a:rPr>
              <a:t> against danger. 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a typeface="+mn-ea"/>
                <a:cs typeface="+mn-cs"/>
              </a:rPr>
              <a:t> 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4B8052-902D-4748-B992-EB3679C4BE33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="0" dirty="0" smtClean="0"/>
              <a:t>Summarizing its condition (this and the next slide):</a:t>
            </a:r>
            <a:r>
              <a:rPr lang="en-US" b="0" baseline="0" dirty="0" smtClean="0"/>
              <a:t> </a:t>
            </a:r>
          </a:p>
          <a:p>
            <a:endParaRPr lang="en-US" b="1" dirty="0" smtClean="0"/>
          </a:p>
          <a:p>
            <a:r>
              <a:rPr lang="en-US" b="1" dirty="0" smtClean="0"/>
              <a:t>Read slide</a:t>
            </a:r>
          </a:p>
          <a:p>
            <a:endParaRPr lang="en-US" b="1" dirty="0" smtClean="0"/>
          </a:p>
          <a:p>
            <a:r>
              <a:rPr lang="en-US" b="0" dirty="0" smtClean="0"/>
              <a:t>Such a city has</a:t>
            </a:r>
            <a:r>
              <a:rPr lang="en-US" b="0" baseline="0" dirty="0" smtClean="0"/>
              <a:t> lost its synchrony and vitality.  </a:t>
            </a:r>
          </a:p>
          <a:p>
            <a:endParaRPr lang="en-US" b="0" baseline="0" dirty="0" smtClean="0"/>
          </a:p>
          <a:p>
            <a:r>
              <a:rPr lang="en-US" b="0" baseline="0" dirty="0" smtClean="0"/>
              <a:t>Its broken communication and transportation systems shut down the city’s normal operations .</a:t>
            </a:r>
          </a:p>
          <a:p>
            <a:endParaRPr lang="en-US" b="0" baseline="0" dirty="0" smtClean="0"/>
          </a:p>
          <a:p>
            <a:r>
              <a:rPr lang="en-US" b="0" baseline="0" dirty="0" smtClean="0"/>
              <a:t>With weakened defenses, the city is especially vulnerable to vandalism and violence.</a:t>
            </a:r>
            <a:endParaRPr lang="en-US" b="0" dirty="0" smtClean="0"/>
          </a:p>
          <a:p>
            <a:endParaRPr lang="en-US" b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4B8052-902D-4748-B992-EB3679C4BE33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Read slide</a:t>
            </a:r>
          </a:p>
          <a:p>
            <a:endParaRPr lang="en-US" b="1" dirty="0" smtClean="0"/>
          </a:p>
          <a:p>
            <a:r>
              <a:rPr lang="en-US" b="0" dirty="0" smtClean="0"/>
              <a:t>Plans</a:t>
            </a:r>
            <a:r>
              <a:rPr lang="en-US" b="0" baseline="0" dirty="0" smtClean="0"/>
              <a:t> for development and growth are shelved as the city switches into</a:t>
            </a:r>
            <a:r>
              <a:rPr lang="en-US" b="0" dirty="0" smtClean="0"/>
              <a:t> survival</a:t>
            </a:r>
            <a:r>
              <a:rPr lang="en-US" b="0" baseline="0" dirty="0" smtClean="0"/>
              <a:t> mode.  </a:t>
            </a:r>
          </a:p>
          <a:p>
            <a:endParaRPr lang="en-US" b="0" baseline="0" dirty="0" smtClean="0"/>
          </a:p>
          <a:p>
            <a:r>
              <a:rPr lang="en-US" b="0" baseline="0" dirty="0" smtClean="0"/>
              <a:t>Have you ever had times when you’ve been in “survival mode?”  I think we all have!</a:t>
            </a:r>
            <a:endParaRPr lang="en-US" b="0" dirty="0" smtClean="0"/>
          </a:p>
          <a:p>
            <a:endParaRPr lang="en-US" b="1" dirty="0" smtClean="0"/>
          </a:p>
          <a:p>
            <a:endParaRPr lang="en-US" b="1" dirty="0" smtClean="0"/>
          </a:p>
          <a:p>
            <a:endParaRPr lang="en-US" b="1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4B8052-902D-4748-B992-EB3679C4BE33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 smtClean="0"/>
              <a:t>When a storm</a:t>
            </a:r>
            <a:r>
              <a:rPr lang="en-US" b="0" baseline="0" dirty="0" smtClean="0"/>
              <a:t> hits, every sector of the city is affected. 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It is in need of comprehensive </a:t>
            </a:r>
            <a:r>
              <a:rPr lang="en-US" b="1" dirty="0" smtClean="0"/>
              <a:t>renewal, restoration, and repair.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4B8052-902D-4748-B992-EB3679C4BE33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God often uses the things we </a:t>
            </a:r>
            <a:r>
              <a:rPr lang="en-US" i="1" dirty="0" smtClean="0"/>
              <a:t>can</a:t>
            </a:r>
            <a:r>
              <a:rPr lang="en-US" dirty="0" smtClean="0"/>
              <a:t> see to help us understand the things we </a:t>
            </a:r>
            <a:r>
              <a:rPr lang="en-US" i="1" dirty="0" smtClean="0"/>
              <a:t>cannot </a:t>
            </a:r>
            <a:r>
              <a:rPr lang="en-US" dirty="0" smtClean="0"/>
              <a:t>see. 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Notice this vivid comparison of just such a city with mankind</a:t>
            </a:r>
            <a:r>
              <a:rPr lang="en-US" baseline="0" dirty="0" smtClean="0"/>
              <a:t> in his broken condition</a:t>
            </a:r>
            <a:r>
              <a:rPr lang="en-US" dirty="0" smtClean="0"/>
              <a:t>:</a:t>
            </a:r>
            <a:endParaRPr lang="en-US" sz="1200" b="0" kern="1200" dirty="0" smtClean="0">
              <a:solidFill>
                <a:schemeClr val="tx1"/>
              </a:solidFill>
              <a:ea typeface="+mn-ea"/>
              <a:cs typeface="+mn-cs"/>
            </a:endParaRPr>
          </a:p>
          <a:p>
            <a:endParaRPr lang="en-US" dirty="0" smtClean="0"/>
          </a:p>
          <a:p>
            <a:r>
              <a:rPr lang="en-US" b="1" dirty="0" smtClean="0"/>
              <a:t>Read slide</a:t>
            </a:r>
          </a:p>
          <a:p>
            <a:endParaRPr lang="en-US" b="1" dirty="0" smtClean="0"/>
          </a:p>
          <a:p>
            <a:endParaRPr lang="en-US" sz="1200" kern="1200" dirty="0" smtClean="0">
              <a:solidFill>
                <a:schemeClr val="tx1"/>
              </a:solidFill>
              <a:ea typeface="+mn-ea"/>
              <a:cs typeface="+mn-cs"/>
            </a:endParaRPr>
          </a:p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4B8052-902D-4748-B992-EB3679C4BE33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3E2089-C193-4601-A4B5-41D7F9A6AF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61998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253FE1-065D-4927-B942-DC04D17B14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0887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2FFF6B-4856-4E34-91D7-529B495C4D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5129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09C5CC-A520-439F-AFC9-E169544400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26157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4D8B43-7E2D-44DE-AC93-A60AF2956C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65869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E3E94C-6AFC-4CF2-89CE-4EB146AE3E6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26392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CDC0FB-C583-4083-852B-82586EC5FD5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25184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C6F58B-8713-4E73-85C2-21192C4B939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77616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224F8D-EA09-4048-8A8F-F41CEABB35B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512832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0B6424-7C06-4338-87CE-2FA976B7B95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891080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185F20-7E96-4080-83DA-E4911BA80FF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84214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30CD1A-D074-4F99-8367-CE9FD5D062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24165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603859-B4FA-4A24-9B64-09D09657F52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743731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06F7E2-CC3F-4A30-A5CB-C01A1F7BCF1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677383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827F49-D670-4B05-83C0-57F7B35453B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97787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A45FD4-462B-40F8-9C9E-6EB75B046B0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422646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002465-03FC-4A4A-A6EE-EF1B5091055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38015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9E851B-3CF4-4A18-874D-E6A5B9C0E1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70293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FFB99A-8371-4D26-97A4-6F71BB2A6E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4222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930AD4-B479-4ACC-B95E-DA0A206964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3685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6CBF2B-1270-4443-8118-2AA00CAC0E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38939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1FA76B-16D5-47C1-A1F9-CCF9EE65F6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7854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110FE3-BF31-4D57-923C-B1685BC80B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28060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534E43-119A-4446-90FC-D9BDBE3431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98348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5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0.xml"/><Relationship Id="rId8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 cstate="print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CD7A6AD-2564-4B14-A91F-604971171CC8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2778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3CF24F6-B1F7-4A51-9261-BC3A20E1D150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01798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4" Type="http://schemas.openxmlformats.org/officeDocument/2006/relationships/image" Target="../media/image16.jpeg"/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4" Type="http://schemas.openxmlformats.org/officeDocument/2006/relationships/image" Target="../media/image16.jpeg"/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4" Type="http://schemas.openxmlformats.org/officeDocument/2006/relationships/image" Target="../media/image18.jpeg"/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1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2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3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4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6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7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8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9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0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1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2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3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3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jpeg"/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4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35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6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37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38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3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7.jpeg"/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image" Target="../media/image9.jpeg"/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4" Type="http://schemas.openxmlformats.org/officeDocument/2006/relationships/image" Target="../media/image13.jpeg"/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191000" y="914400"/>
            <a:ext cx="4834847" cy="173380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>
              <a:lnSpc>
                <a:spcPts val="6400"/>
              </a:lnSpc>
              <a:defRPr/>
            </a:pPr>
            <a:r>
              <a:rPr lang="en-US" sz="6000" dirty="0">
                <a:solidFill>
                  <a:srgbClr val="FFFF66"/>
                </a:solidFill>
                <a:effectLst>
                  <a:outerShdw blurRad="50800" dist="76200" dir="2700000" algn="tl" rotWithShape="0">
                    <a:prstClr val="black">
                      <a:alpha val="65000"/>
                    </a:prstClr>
                  </a:outerShdw>
                </a:effectLst>
                <a:latin typeface="Arial Black" pitchFamily="34" charset="0"/>
                <a:cs typeface="Arial" pitchFamily="34" charset="0"/>
              </a:rPr>
              <a:t>Brain Influences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953000" y="3079378"/>
            <a:ext cx="3810000" cy="2734082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marL="457200" indent="-457200">
              <a:lnSpc>
                <a:spcPts val="4700"/>
              </a:lnSpc>
              <a:spcAft>
                <a:spcPts val="600"/>
              </a:spcAft>
              <a:buClr>
                <a:srgbClr val="99CCFF"/>
              </a:buClr>
              <a:buFont typeface="Wingdings" pitchFamily="2" charset="2"/>
              <a:buChar char="ü"/>
              <a:defRPr/>
            </a:pPr>
            <a:r>
              <a:rPr lang="en-US" sz="4400" dirty="0">
                <a:solidFill>
                  <a:schemeClr val="bg1"/>
                </a:solidFill>
                <a:effectLst>
                  <a:outerShdw blurRad="50800" dist="63500" dir="2700000" algn="tl" rotWithShape="0">
                    <a:prstClr val="black">
                      <a:alpha val="65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 Stress</a:t>
            </a:r>
          </a:p>
          <a:p>
            <a:pPr marL="457200" indent="-457200">
              <a:lnSpc>
                <a:spcPts val="4700"/>
              </a:lnSpc>
              <a:spcAft>
                <a:spcPts val="600"/>
              </a:spcAft>
              <a:buClr>
                <a:srgbClr val="99CCFF"/>
              </a:buClr>
              <a:buFont typeface="Wingdings" pitchFamily="2" charset="2"/>
              <a:buChar char="ü"/>
              <a:defRPr/>
            </a:pPr>
            <a:r>
              <a:rPr lang="en-US" sz="4400" dirty="0">
                <a:solidFill>
                  <a:schemeClr val="bg1"/>
                </a:solidFill>
                <a:effectLst>
                  <a:outerShdw blurRad="50800" dist="63500" dir="2700000" algn="tl" rotWithShape="0">
                    <a:prstClr val="black">
                      <a:alpha val="65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4400" dirty="0">
                <a:solidFill>
                  <a:srgbClr val="FFFF99"/>
                </a:solidFill>
                <a:effectLst>
                  <a:outerShdw blurRad="50800" dist="63500" dir="2700000" algn="tl" rotWithShape="0">
                    <a:prstClr val="black">
                      <a:alpha val="65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Depression</a:t>
            </a:r>
          </a:p>
          <a:p>
            <a:pPr marL="457200" indent="-457200">
              <a:lnSpc>
                <a:spcPts val="4700"/>
              </a:lnSpc>
              <a:spcAft>
                <a:spcPts val="600"/>
              </a:spcAft>
              <a:buClr>
                <a:srgbClr val="99CCFF"/>
              </a:buClr>
              <a:buFont typeface="Wingdings" pitchFamily="2" charset="2"/>
              <a:buChar char="ü"/>
              <a:defRPr/>
            </a:pPr>
            <a:r>
              <a:rPr lang="en-US" sz="4400" dirty="0">
                <a:solidFill>
                  <a:schemeClr val="bg1"/>
                </a:solidFill>
                <a:effectLst>
                  <a:outerShdw blurRad="50800" dist="63500" dir="2700000" algn="tl" rotWithShape="0">
                    <a:prstClr val="black">
                      <a:alpha val="65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4400" dirty="0">
                <a:solidFill>
                  <a:srgbClr val="FFFF00"/>
                </a:solidFill>
                <a:effectLst>
                  <a:outerShdw blurRad="50800" dist="63500" dir="2700000" algn="tl" rotWithShape="0">
                    <a:prstClr val="black">
                      <a:alpha val="65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Bad habits</a:t>
            </a:r>
          </a:p>
          <a:p>
            <a:pPr marL="457200" indent="-457200">
              <a:lnSpc>
                <a:spcPts val="4700"/>
              </a:lnSpc>
              <a:spcAft>
                <a:spcPts val="600"/>
              </a:spcAft>
              <a:buClr>
                <a:srgbClr val="99CCFF"/>
              </a:buClr>
              <a:buFont typeface="Wingdings" pitchFamily="2" charset="2"/>
              <a:buChar char="ü"/>
              <a:defRPr/>
            </a:pPr>
            <a:r>
              <a:rPr lang="en-US" sz="4400" dirty="0">
                <a:solidFill>
                  <a:schemeClr val="bg1"/>
                </a:solidFill>
                <a:effectLst>
                  <a:outerShdw blurRad="50800" dist="63500" dir="2700000" algn="tl" rotWithShape="0">
                    <a:prstClr val="black">
                      <a:alpha val="65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4400" dirty="0">
                <a:solidFill>
                  <a:srgbClr val="FFC000"/>
                </a:solidFill>
                <a:effectLst>
                  <a:outerShdw blurRad="50800" dist="63500" dir="2700000" algn="tl" rotWithShape="0">
                    <a:prstClr val="black">
                      <a:alpha val="65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Addictions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191000" y="914400"/>
            <a:ext cx="4834847" cy="173380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>
              <a:lnSpc>
                <a:spcPts val="6400"/>
              </a:lnSpc>
              <a:defRPr/>
            </a:pPr>
            <a:r>
              <a:rPr lang="en-US" sz="6000" dirty="0">
                <a:solidFill>
                  <a:srgbClr val="FFFF66"/>
                </a:solidFill>
                <a:effectLst>
                  <a:outerShdw blurRad="50800" dist="76200" dir="2700000" algn="tl" rotWithShape="0">
                    <a:prstClr val="black">
                      <a:alpha val="65000"/>
                    </a:prstClr>
                  </a:outerShdw>
                </a:effectLst>
                <a:latin typeface="Arial Black" pitchFamily="34" charset="0"/>
                <a:cs typeface="Arial" pitchFamily="34" charset="0"/>
              </a:rPr>
              <a:t>Brain Influences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953000" y="3079378"/>
            <a:ext cx="3810000" cy="2054409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marL="457200" indent="-457200">
              <a:lnSpc>
                <a:spcPts val="4700"/>
              </a:lnSpc>
              <a:spcAft>
                <a:spcPts val="600"/>
              </a:spcAft>
              <a:buClr>
                <a:srgbClr val="99CCFF"/>
              </a:buClr>
              <a:buFont typeface="Wingdings" pitchFamily="2" charset="2"/>
              <a:buChar char="ü"/>
              <a:defRPr/>
            </a:pPr>
            <a:r>
              <a:rPr lang="en-US" sz="4200" dirty="0">
                <a:solidFill>
                  <a:schemeClr val="bg1"/>
                </a:solidFill>
                <a:effectLst>
                  <a:outerShdw blurRad="50800" dist="63500" dir="2700000" algn="tl" rotWithShape="0">
                    <a:prstClr val="black">
                      <a:alpha val="65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 Genes</a:t>
            </a:r>
          </a:p>
          <a:p>
            <a:pPr marL="457200" indent="-457200">
              <a:lnSpc>
                <a:spcPts val="4700"/>
              </a:lnSpc>
              <a:spcAft>
                <a:spcPts val="600"/>
              </a:spcAft>
              <a:buClr>
                <a:srgbClr val="99CCFF"/>
              </a:buClr>
              <a:buFont typeface="Wingdings" pitchFamily="2" charset="2"/>
              <a:buChar char="ü"/>
              <a:defRPr/>
            </a:pPr>
            <a:r>
              <a:rPr lang="en-US" sz="4200" dirty="0">
                <a:solidFill>
                  <a:schemeClr val="bg1"/>
                </a:solidFill>
                <a:effectLst>
                  <a:outerShdw blurRad="50800" dist="63500" dir="2700000" algn="tl" rotWithShape="0">
                    <a:prstClr val="black">
                      <a:alpha val="65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4200" dirty="0">
                <a:solidFill>
                  <a:srgbClr val="FFFF99"/>
                </a:solidFill>
                <a:effectLst>
                  <a:outerShdw blurRad="50800" dist="63500" dir="2700000" algn="tl" rotWithShape="0">
                    <a:prstClr val="black">
                      <a:alpha val="65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Environment</a:t>
            </a:r>
          </a:p>
          <a:p>
            <a:pPr marL="457200" indent="-457200">
              <a:lnSpc>
                <a:spcPts val="4700"/>
              </a:lnSpc>
              <a:spcAft>
                <a:spcPts val="600"/>
              </a:spcAft>
              <a:buClr>
                <a:srgbClr val="99CCFF"/>
              </a:buClr>
              <a:buFont typeface="Wingdings" pitchFamily="2" charset="2"/>
              <a:buChar char="ü"/>
              <a:defRPr/>
            </a:pPr>
            <a:r>
              <a:rPr lang="en-US" sz="4200" dirty="0">
                <a:solidFill>
                  <a:schemeClr val="bg1"/>
                </a:solidFill>
                <a:effectLst>
                  <a:outerShdw blurRad="50800" dist="63500" dir="2700000" algn="tl" rotWithShape="0">
                    <a:prstClr val="black">
                      <a:alpha val="65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4200" dirty="0">
                <a:solidFill>
                  <a:srgbClr val="FFC000"/>
                </a:solidFill>
                <a:effectLst>
                  <a:outerShdw blurRad="50800" dist="63500" dir="2700000" algn="tl" rotWithShape="0">
                    <a:prstClr val="black">
                      <a:alpha val="65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Choices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57200" y="1219200"/>
            <a:ext cx="3962400" cy="3400931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>
              <a:lnSpc>
                <a:spcPts val="4300"/>
              </a:lnSpc>
              <a:buClr>
                <a:srgbClr val="CCFF99"/>
              </a:buClr>
              <a:defRPr/>
            </a:pPr>
            <a:r>
              <a:rPr lang="en-US" sz="4000" dirty="0">
                <a:solidFill>
                  <a:schemeClr val="bg1"/>
                </a:solidFill>
                <a:effectLst>
                  <a:outerShdw blurRad="50800" dist="63500" dir="2700000" algn="tl" rotWithShape="0">
                    <a:prstClr val="black">
                      <a:alpha val="65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Rebuilding a broken city requires a plan; so does rebuilding a broken brain.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11865" y="1066800"/>
            <a:ext cx="7162800" cy="28494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>
              <a:lnSpc>
                <a:spcPts val="4300"/>
              </a:lnSpc>
              <a:buClr>
                <a:srgbClr val="CCFF99"/>
              </a:buClr>
              <a:defRPr/>
            </a:pPr>
            <a:r>
              <a:rPr lang="en-US" sz="3800" dirty="0">
                <a:solidFill>
                  <a:schemeClr val="bg1"/>
                </a:solidFill>
                <a:effectLst>
                  <a:outerShdw blurRad="50800" dist="63500" dir="2700000" algn="tl" rotWithShape="0">
                    <a:prstClr val="black">
                      <a:alpha val="65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 “The brain is a far more open system than we ever imagined, and nature…has given us a brain that survives in a changing world by changing itself.”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886200" y="4052232"/>
            <a:ext cx="4038600" cy="830997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r">
              <a:buClr>
                <a:srgbClr val="CCFF99"/>
              </a:buClr>
              <a:defRPr/>
            </a:pPr>
            <a:r>
              <a:rPr lang="en-US" sz="2400" dirty="0" err="1">
                <a:solidFill>
                  <a:srgbClr val="FFFF66"/>
                </a:solidFill>
                <a:effectLst>
                  <a:outerShdw blurRad="50800" dist="63500" dir="2700000" algn="tl" rotWithShape="0">
                    <a:prstClr val="black">
                      <a:alpha val="65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Doidge</a:t>
            </a:r>
            <a:r>
              <a:rPr lang="en-US" sz="2400" dirty="0">
                <a:solidFill>
                  <a:srgbClr val="FFFF66"/>
                </a:solidFill>
                <a:effectLst>
                  <a:outerShdw blurRad="50800" dist="63500" dir="2700000" algn="tl" rotWithShape="0">
                    <a:prstClr val="black">
                      <a:alpha val="65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 N.  The Brain That Changes Itself, p. 26.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219200" y="381000"/>
            <a:ext cx="6836735" cy="272125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>
              <a:lnSpc>
                <a:spcPts val="4100"/>
              </a:lnSpc>
              <a:buClr>
                <a:srgbClr val="CCFF99"/>
              </a:buClr>
              <a:defRPr/>
            </a:pPr>
            <a:r>
              <a:rPr lang="en-US" sz="4000" dirty="0">
                <a:solidFill>
                  <a:schemeClr val="bg1"/>
                </a:solidFill>
                <a:effectLst>
                  <a:outerShdw blurRad="50800" dist="63500" dir="2700000" algn="tl" rotWithShape="0">
                    <a:prstClr val="black">
                      <a:alpha val="65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 “By viewing the brain as a muscle that can be weakened or strengthened, we can exercise our ability to determine who we become.”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67200" y="3048000"/>
            <a:ext cx="3352800" cy="830997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r">
              <a:buClr>
                <a:srgbClr val="CCFF99"/>
              </a:buClr>
              <a:defRPr/>
            </a:pPr>
            <a:r>
              <a:rPr lang="en-US" sz="2400" dirty="0" err="1">
                <a:solidFill>
                  <a:srgbClr val="FFFF66"/>
                </a:solidFill>
                <a:effectLst>
                  <a:outerShdw blurRad="50800" dist="63500" dir="2700000" algn="tl" rotWithShape="0">
                    <a:prstClr val="black">
                      <a:alpha val="65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Ratey</a:t>
            </a:r>
            <a:r>
              <a:rPr lang="en-US" sz="2400" dirty="0">
                <a:solidFill>
                  <a:srgbClr val="FFFF66"/>
                </a:solidFill>
                <a:effectLst>
                  <a:outerShdw blurRad="50800" dist="63500" dir="2700000" algn="tl" rotWithShape="0">
                    <a:prstClr val="black">
                      <a:alpha val="65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 J.  User’s Guide to the Brain, p. 17.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1677346" y="1676400"/>
            <a:ext cx="3648075" cy="2362200"/>
          </a:xfrm>
          <a:prstGeom prst="ellipse">
            <a:avLst/>
          </a:prstGeom>
          <a:solidFill>
            <a:srgbClr val="00B0F0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3887147" y="1676400"/>
            <a:ext cx="3648075" cy="2362200"/>
          </a:xfrm>
          <a:prstGeom prst="ellipse">
            <a:avLst/>
          </a:prstGeom>
          <a:solidFill>
            <a:srgbClr val="00B050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2744147" y="2743200"/>
            <a:ext cx="3648075" cy="2362200"/>
          </a:xfrm>
          <a:prstGeom prst="ellipse">
            <a:avLst/>
          </a:prstGeom>
          <a:solidFill>
            <a:srgbClr val="FFFF00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1677347" y="3276600"/>
            <a:ext cx="3648075" cy="2362200"/>
          </a:xfrm>
          <a:prstGeom prst="ellipse">
            <a:avLst/>
          </a:prstGeom>
          <a:solidFill>
            <a:srgbClr val="FF0000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3887148" y="3276600"/>
            <a:ext cx="3648075" cy="2362200"/>
          </a:xfrm>
          <a:prstGeom prst="ellipse">
            <a:avLst/>
          </a:prstGeom>
          <a:solidFill>
            <a:srgbClr val="990099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22" name="Picture 17" descr="lsmLogoLarge75"/>
          <p:cNvSpPr>
            <a:spLocks noChangeAspect="1" noChangeArrowheads="1"/>
          </p:cNvSpPr>
          <p:nvPr/>
        </p:nvSpPr>
        <p:spPr bwMode="auto">
          <a:xfrm>
            <a:off x="6451600" y="6194425"/>
            <a:ext cx="2441575" cy="592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4" name="Text Box 33"/>
          <p:cNvSpPr txBox="1">
            <a:spLocks noChangeArrowheads="1"/>
          </p:cNvSpPr>
          <p:nvPr/>
        </p:nvSpPr>
        <p:spPr bwMode="auto">
          <a:xfrm>
            <a:off x="3812534" y="2778623"/>
            <a:ext cx="1751013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99"/>
                </a:solidFill>
                <a:effectLst>
                  <a:outerShdw blurRad="50800" dist="63500" dir="2700000" algn="tl" rotWithShape="0">
                    <a:prstClr val="black">
                      <a:alpha val="65000"/>
                    </a:prstClr>
                  </a:outerShdw>
                </a:effectLst>
                <a:uLnTx/>
                <a:uFillTx/>
              </a:rPr>
              <a:t>Lifestyle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FF99"/>
              </a:solidFill>
              <a:effectLst>
                <a:outerShdw blurRad="50800" dist="63500" dir="2700000" algn="tl" rotWithShape="0">
                  <a:prstClr val="black">
                    <a:alpha val="65000"/>
                  </a:prstClr>
                </a:outerShdw>
              </a:effectLst>
              <a:uLnTx/>
              <a:uFillTx/>
            </a:endParaRPr>
          </a:p>
        </p:txBody>
      </p:sp>
      <p:sp>
        <p:nvSpPr>
          <p:cNvPr id="25" name="Text Box 32"/>
          <p:cNvSpPr txBox="1">
            <a:spLocks noChangeArrowheads="1"/>
          </p:cNvSpPr>
          <p:nvPr/>
        </p:nvSpPr>
        <p:spPr bwMode="auto">
          <a:xfrm>
            <a:off x="5325422" y="1849160"/>
            <a:ext cx="2380780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342900" indent="-342900">
              <a:buFontTx/>
              <a:buNone/>
              <a:defRPr/>
            </a:pPr>
            <a:r>
              <a:rPr lang="en-US" sz="2800" b="1" dirty="0">
                <a:solidFill>
                  <a:srgbClr val="FFFF99"/>
                </a:solidFill>
                <a:effectLst>
                  <a:outerShdw blurRad="50800" dist="63500" dir="2700000" algn="tl" rotWithShape="0">
                    <a:prstClr val="black">
                      <a:alpha val="65000"/>
                    </a:prstClr>
                  </a:outerShdw>
                </a:effectLst>
              </a:rPr>
              <a:t>Environment</a:t>
            </a:r>
          </a:p>
        </p:txBody>
      </p:sp>
      <p:sp>
        <p:nvSpPr>
          <p:cNvPr id="28" name="Text Box 30"/>
          <p:cNvSpPr txBox="1">
            <a:spLocks noChangeArrowheads="1"/>
          </p:cNvSpPr>
          <p:nvPr/>
        </p:nvSpPr>
        <p:spPr bwMode="auto">
          <a:xfrm>
            <a:off x="1315894" y="2143987"/>
            <a:ext cx="2305439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42900" indent="-342900">
              <a:buFontTx/>
              <a:buNone/>
              <a:defRPr/>
            </a:pPr>
            <a:r>
              <a:rPr lang="en-US" sz="2800" b="1" dirty="0" smtClean="0">
                <a:solidFill>
                  <a:srgbClr val="FFFF99"/>
                </a:solidFill>
                <a:effectLst>
                  <a:outerShdw blurRad="50800" dist="63500" dir="2700000" algn="tl" rotWithShape="0">
                    <a:prstClr val="black">
                      <a:alpha val="65000"/>
                    </a:prstClr>
                  </a:outerShdw>
                </a:effectLst>
              </a:rPr>
              <a:t>Assessment</a:t>
            </a:r>
            <a:endParaRPr lang="en-US" sz="2800" b="1" dirty="0">
              <a:solidFill>
                <a:srgbClr val="FFFF99"/>
              </a:solidFill>
              <a:effectLst>
                <a:outerShdw blurRad="50800" dist="63500" dir="2700000" algn="tl" rotWithShape="0">
                  <a:prstClr val="black">
                    <a:alpha val="65000"/>
                  </a:prstClr>
                </a:outerShdw>
              </a:effectLst>
            </a:endParaRPr>
          </a:p>
        </p:txBody>
      </p:sp>
      <p:sp>
        <p:nvSpPr>
          <p:cNvPr id="29" name="Text Box 34"/>
          <p:cNvSpPr txBox="1">
            <a:spLocks noChangeArrowheads="1"/>
          </p:cNvSpPr>
          <p:nvPr/>
        </p:nvSpPr>
        <p:spPr bwMode="auto">
          <a:xfrm>
            <a:off x="1295400" y="4843790"/>
            <a:ext cx="2363147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342900" indent="-342900">
              <a:buFontTx/>
              <a:buNone/>
              <a:defRPr/>
            </a:pPr>
            <a:r>
              <a:rPr lang="en-US" sz="2800" b="1" dirty="0" smtClean="0">
                <a:solidFill>
                  <a:srgbClr val="FFFF99"/>
                </a:solidFill>
                <a:effectLst>
                  <a:outerShdw blurRad="50800" dist="63500" dir="2700000" algn="tl" rotWithShape="0">
                    <a:prstClr val="black">
                      <a:alpha val="65000"/>
                    </a:prstClr>
                  </a:outerShdw>
                </a:effectLst>
              </a:rPr>
              <a:t>Connections</a:t>
            </a:r>
            <a:endParaRPr lang="en-US" sz="2800" b="1" dirty="0">
              <a:solidFill>
                <a:srgbClr val="FFFF99"/>
              </a:solidFill>
              <a:effectLst>
                <a:outerShdw blurRad="50800" dist="63500" dir="2700000" algn="tl" rotWithShape="0">
                  <a:prstClr val="black">
                    <a:alpha val="65000"/>
                  </a:prstClr>
                </a:outerShdw>
              </a:effectLst>
            </a:endParaRPr>
          </a:p>
        </p:txBody>
      </p:sp>
      <p:sp>
        <p:nvSpPr>
          <p:cNvPr id="30" name="Text Box 35"/>
          <p:cNvSpPr txBox="1">
            <a:spLocks noChangeArrowheads="1"/>
          </p:cNvSpPr>
          <p:nvPr/>
        </p:nvSpPr>
        <p:spPr bwMode="auto">
          <a:xfrm>
            <a:off x="5334947" y="5029200"/>
            <a:ext cx="3161443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342900" indent="-342900">
              <a:buFontTx/>
              <a:buNone/>
              <a:defRPr/>
            </a:pPr>
            <a:r>
              <a:rPr lang="en-US" sz="2800" b="1" dirty="0" smtClean="0">
                <a:solidFill>
                  <a:srgbClr val="FFFF99"/>
                </a:solidFill>
                <a:effectLst>
                  <a:outerShdw blurRad="50800" dist="63500" dir="2700000" algn="tl" rotWithShape="0">
                    <a:prstClr val="black">
                      <a:alpha val="65000"/>
                    </a:prstClr>
                  </a:outerShdw>
                </a:effectLst>
              </a:rPr>
              <a:t>Managing Stress</a:t>
            </a:r>
            <a:endParaRPr lang="en-US" sz="2800" b="1" dirty="0">
              <a:solidFill>
                <a:srgbClr val="FFFF99"/>
              </a:solidFill>
              <a:effectLst>
                <a:outerShdw blurRad="50800" dist="63500" dir="2700000" algn="tl" rotWithShape="0">
                  <a:prstClr val="black">
                    <a:alpha val="65000"/>
                  </a:prstClr>
                </a:outerShdw>
              </a:effectLst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52398" y="346501"/>
            <a:ext cx="8839201" cy="830997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800" dirty="0">
                <a:solidFill>
                  <a:srgbClr val="FFFF66"/>
                </a:solidFill>
                <a:effectLst>
                  <a:outerShdw blurRad="50800" dist="76200" dir="2700000" algn="tl" rotWithShape="0">
                    <a:prstClr val="black">
                      <a:alpha val="65000"/>
                    </a:prstClr>
                  </a:outerShdw>
                </a:effectLst>
                <a:latin typeface="Arial Black" pitchFamily="34" charset="0"/>
                <a:cs typeface="Arial" pitchFamily="34" charset="0"/>
              </a:rPr>
              <a:t>Healing the Broken Brain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 animBg="1"/>
      <p:bldP spid="12" grpId="0" animBg="1"/>
      <p:bldP spid="13" grpId="0" animBg="1"/>
      <p:bldP spid="14" grpId="0" animBg="1"/>
      <p:bldP spid="24" grpId="0"/>
      <p:bldP spid="25" grpId="0"/>
      <p:bldP spid="28" grpId="0"/>
      <p:bldP spid="29" grpId="0"/>
      <p:bldP spid="3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2398" y="346501"/>
            <a:ext cx="8839201" cy="1015663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000" dirty="0">
                <a:solidFill>
                  <a:srgbClr val="FFFF66"/>
                </a:solidFill>
                <a:effectLst>
                  <a:outerShdw blurRad="50800" dist="76200" dir="2700000" algn="tl" rotWithShape="0">
                    <a:prstClr val="black">
                      <a:alpha val="65000"/>
                    </a:prstClr>
                  </a:outerShdw>
                </a:effectLst>
                <a:latin typeface="Arial Black" pitchFamily="34" charset="0"/>
                <a:cs typeface="Arial" pitchFamily="34" charset="0"/>
              </a:rPr>
              <a:t>Assessment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2398" y="346501"/>
            <a:ext cx="8839201" cy="1015663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000" dirty="0" smtClean="0">
                <a:solidFill>
                  <a:srgbClr val="FFFF66"/>
                </a:solidFill>
                <a:effectLst>
                  <a:outerShdw blurRad="50800" dist="76200" dir="2700000" algn="tl" rotWithShape="0">
                    <a:prstClr val="black">
                      <a:alpha val="65000"/>
                    </a:prstClr>
                  </a:outerShdw>
                </a:effectLst>
                <a:latin typeface="Arial Black" pitchFamily="34" charset="0"/>
                <a:cs typeface="Arial" pitchFamily="34" charset="0"/>
              </a:rPr>
              <a:t>Environment</a:t>
            </a:r>
            <a:endParaRPr lang="en-US" sz="6000" dirty="0">
              <a:solidFill>
                <a:srgbClr val="FFFF66"/>
              </a:solidFill>
              <a:effectLst>
                <a:outerShdw blurRad="50800" dist="76200" dir="2700000" algn="tl" rotWithShape="0">
                  <a:prstClr val="black">
                    <a:alpha val="65000"/>
                  </a:prstClr>
                </a:outerShdw>
              </a:effectLst>
              <a:latin typeface="Arial Black" pitchFamily="34" charset="0"/>
              <a:cs typeface="Arial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41766" y="2598003"/>
            <a:ext cx="5649434" cy="1015663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000" dirty="0" smtClean="0">
                <a:solidFill>
                  <a:srgbClr val="FFFF66"/>
                </a:solidFill>
                <a:effectLst>
                  <a:outerShdw blurRad="50800" dist="76200" dir="2700000" algn="tl" rotWithShape="0">
                    <a:prstClr val="black">
                      <a:alpha val="65000"/>
                    </a:prstClr>
                  </a:outerShdw>
                </a:effectLst>
                <a:latin typeface="Arial Black" pitchFamily="34" charset="0"/>
                <a:cs typeface="Arial" pitchFamily="34" charset="0"/>
              </a:rPr>
              <a:t>Lifestyle</a:t>
            </a:r>
            <a:endParaRPr lang="en-US" sz="6000" dirty="0">
              <a:solidFill>
                <a:srgbClr val="FFFF66"/>
              </a:solidFill>
              <a:effectLst>
                <a:outerShdw blurRad="50800" dist="76200" dir="2700000" algn="tl" rotWithShape="0">
                  <a:prstClr val="black">
                    <a:alpha val="65000"/>
                  </a:prstClr>
                </a:outerShdw>
              </a:effectLst>
              <a:latin typeface="Arial Black" pitchFamily="34" charset="0"/>
              <a:cs typeface="Arial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200400" y="2598003"/>
            <a:ext cx="5649434" cy="1938992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000" dirty="0" smtClean="0">
                <a:solidFill>
                  <a:srgbClr val="FFFF66"/>
                </a:solidFill>
                <a:effectLst>
                  <a:outerShdw blurRad="50800" dist="76200" dir="2700000" algn="tl" rotWithShape="0">
                    <a:prstClr val="black">
                      <a:alpha val="65000"/>
                    </a:prstClr>
                  </a:outerShdw>
                </a:effectLst>
                <a:latin typeface="Arial Black" pitchFamily="34" charset="0"/>
                <a:cs typeface="Arial" pitchFamily="34" charset="0"/>
              </a:rPr>
              <a:t>Manage</a:t>
            </a:r>
          </a:p>
          <a:p>
            <a:pPr algn="ctr">
              <a:defRPr/>
            </a:pPr>
            <a:r>
              <a:rPr lang="en-US" sz="6000" dirty="0" smtClean="0">
                <a:solidFill>
                  <a:srgbClr val="FFFF66"/>
                </a:solidFill>
                <a:effectLst>
                  <a:outerShdw blurRad="50800" dist="76200" dir="2700000" algn="tl" rotWithShape="0">
                    <a:prstClr val="black">
                      <a:alpha val="65000"/>
                    </a:prstClr>
                  </a:outerShdw>
                </a:effectLst>
                <a:latin typeface="Arial Black" pitchFamily="34" charset="0"/>
                <a:cs typeface="Arial" pitchFamily="34" charset="0"/>
              </a:rPr>
              <a:t>Stress</a:t>
            </a:r>
            <a:endParaRPr lang="en-US" sz="6000" dirty="0">
              <a:solidFill>
                <a:srgbClr val="FFFF66"/>
              </a:solidFill>
              <a:effectLst>
                <a:outerShdw blurRad="50800" dist="76200" dir="2700000" algn="tl" rotWithShape="0">
                  <a:prstClr val="black">
                    <a:alpha val="65000"/>
                  </a:prstClr>
                </a:outerShdw>
              </a:effectLst>
              <a:latin typeface="Arial Black" pitchFamily="34" charset="0"/>
              <a:cs typeface="Arial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581400" y="2514600"/>
            <a:ext cx="5015023" cy="3262432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200" dirty="0" smtClean="0">
                <a:solidFill>
                  <a:srgbClr val="99CCFF"/>
                </a:solidFill>
                <a:effectLst>
                  <a:outerShdw blurRad="50800" dist="63500" dir="2700000" algn="tl" rotWithShape="0">
                    <a:prstClr val="black">
                      <a:alpha val="66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Connection 1:</a:t>
            </a:r>
            <a:r>
              <a:rPr lang="en-US" sz="3600" dirty="0" smtClean="0">
                <a:solidFill>
                  <a:srgbClr val="99CCFF"/>
                </a:solidFill>
                <a:effectLst>
                  <a:outerShdw blurRad="50800" dist="63500" dir="2700000" algn="tl" rotWithShape="0">
                    <a:prstClr val="black">
                      <a:alpha val="66000"/>
                    </a:prstClr>
                  </a:outerShdw>
                </a:effectLst>
                <a:latin typeface="Arial" pitchFamily="34" charset="0"/>
              </a:rPr>
              <a:t> </a:t>
            </a:r>
            <a:endParaRPr lang="en-US" sz="3600" dirty="0">
              <a:solidFill>
                <a:srgbClr val="99CCFF"/>
              </a:solidFill>
              <a:effectLst>
                <a:outerShdw blurRad="50800" dist="63500" dir="2700000" algn="tl" rotWithShape="0">
                  <a:prstClr val="black">
                    <a:alpha val="66000"/>
                  </a:prstClr>
                </a:outerShdw>
              </a:effectLst>
              <a:latin typeface="Arial" pitchFamily="34" charset="0"/>
            </a:endParaRPr>
          </a:p>
          <a:p>
            <a:pPr algn="ctr">
              <a:lnSpc>
                <a:spcPts val="6800"/>
              </a:lnSpc>
              <a:defRPr/>
            </a:pPr>
            <a:r>
              <a:rPr lang="en-US" sz="6000" dirty="0">
                <a:solidFill>
                  <a:schemeClr val="bg1"/>
                </a:solidFill>
                <a:effectLst>
                  <a:outerShdw blurRad="50800" dist="63500" dir="2700000" algn="tl" rotWithShape="0">
                    <a:prstClr val="black">
                      <a:alpha val="66000"/>
                    </a:prstClr>
                  </a:outerShdw>
                </a:effectLst>
                <a:latin typeface="Arial Black" pitchFamily="34" charset="0"/>
                <a:cs typeface="Arial" pitchFamily="34" charset="0"/>
              </a:rPr>
              <a:t>Engineered </a:t>
            </a:r>
          </a:p>
          <a:p>
            <a:pPr algn="ctr">
              <a:lnSpc>
                <a:spcPts val="6800"/>
              </a:lnSpc>
              <a:defRPr/>
            </a:pPr>
            <a:r>
              <a:rPr lang="en-US" sz="6000" dirty="0">
                <a:solidFill>
                  <a:schemeClr val="bg1"/>
                </a:solidFill>
                <a:effectLst>
                  <a:outerShdw blurRad="50800" dist="63500" dir="2700000" algn="tl" rotWithShape="0">
                    <a:prstClr val="black">
                      <a:alpha val="66000"/>
                    </a:prstClr>
                  </a:outerShdw>
                </a:effectLst>
                <a:latin typeface="Arial Black" pitchFamily="34" charset="0"/>
                <a:cs typeface="Arial" pitchFamily="34" charset="0"/>
              </a:rPr>
              <a:t>for Success</a:t>
            </a:r>
            <a:endParaRPr lang="en-US" sz="6000" i="1" dirty="0">
              <a:solidFill>
                <a:schemeClr val="bg1"/>
              </a:solidFill>
              <a:effectLst>
                <a:outerShdw blurRad="50800" dist="63500" dir="2700000" algn="tl" rotWithShape="0">
                  <a:prstClr val="black">
                    <a:alpha val="66000"/>
                  </a:prst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2398" y="346501"/>
            <a:ext cx="8839201" cy="1015663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000" dirty="0" smtClean="0">
                <a:solidFill>
                  <a:srgbClr val="FFFF66"/>
                </a:solidFill>
                <a:effectLst>
                  <a:outerShdw blurRad="50800" dist="76200" dir="2700000" algn="tl" rotWithShape="0">
                    <a:prstClr val="black">
                      <a:alpha val="65000"/>
                    </a:prstClr>
                  </a:outerShdw>
                </a:effectLst>
                <a:latin typeface="Arial Black" pitchFamily="34" charset="0"/>
                <a:cs typeface="Arial" pitchFamily="34" charset="0"/>
              </a:rPr>
              <a:t>Connections</a:t>
            </a:r>
            <a:endParaRPr lang="en-US" sz="6000" dirty="0">
              <a:solidFill>
                <a:srgbClr val="FFFF66"/>
              </a:solidFill>
              <a:effectLst>
                <a:outerShdw blurRad="50800" dist="76200" dir="2700000" algn="tl" rotWithShape="0">
                  <a:prstClr val="black">
                    <a:alpha val="65000"/>
                  </a:prstClr>
                </a:outerShdw>
              </a:effectLst>
              <a:latin typeface="Arial Black" pitchFamily="34" charset="0"/>
              <a:cs typeface="Arial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2398" y="152400"/>
            <a:ext cx="8839201" cy="1015663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000" dirty="0">
                <a:solidFill>
                  <a:srgbClr val="FFFF66"/>
                </a:solidFill>
                <a:effectLst>
                  <a:outerShdw blurRad="50800" dist="76200" dir="2700000" algn="tl" rotWithShape="0">
                    <a:prstClr val="black">
                      <a:alpha val="65000"/>
                    </a:prstClr>
                  </a:outerShdw>
                </a:effectLst>
                <a:latin typeface="Arial Black" pitchFamily="34" charset="0"/>
                <a:cs typeface="Arial" pitchFamily="34" charset="0"/>
              </a:rPr>
              <a:t>Social Ties Matter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04800" y="1143000"/>
            <a:ext cx="4876799" cy="4593565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>
              <a:lnSpc>
                <a:spcPts val="3900"/>
              </a:lnSpc>
              <a:buClr>
                <a:srgbClr val="CCFF99"/>
              </a:buClr>
              <a:defRPr/>
            </a:pPr>
            <a:r>
              <a:rPr lang="en-US" sz="3400" dirty="0">
                <a:solidFill>
                  <a:schemeClr val="bg1"/>
                </a:solidFill>
                <a:effectLst>
                  <a:outerShdw blurRad="50800" dist="63500" dir="2700000" algn="tl" rotWithShape="0">
                    <a:prstClr val="black">
                      <a:alpha val="65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A review of 148 </a:t>
            </a:r>
            <a:r>
              <a:rPr lang="en-US" sz="3400" dirty="0" smtClean="0">
                <a:solidFill>
                  <a:schemeClr val="bg1"/>
                </a:solidFill>
                <a:effectLst>
                  <a:outerShdw blurRad="50800" dist="63500" dir="2700000" algn="tl" rotWithShape="0">
                    <a:prstClr val="black">
                      <a:alpha val="65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en-US" sz="3400" dirty="0" smtClean="0">
                <a:solidFill>
                  <a:schemeClr val="bg1"/>
                </a:solidFill>
                <a:effectLst>
                  <a:outerShdw blurRad="50800" dist="63500" dir="2700000" algn="tl" rotWithShape="0">
                    <a:prstClr val="black">
                      <a:alpha val="65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en-US" sz="3400" dirty="0" smtClean="0">
                <a:solidFill>
                  <a:schemeClr val="bg1"/>
                </a:solidFill>
                <a:effectLst>
                  <a:outerShdw blurRad="50800" dist="63500" dir="2700000" algn="tl" rotWithShape="0">
                    <a:prstClr val="black">
                      <a:alpha val="65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studies </a:t>
            </a:r>
            <a:r>
              <a:rPr lang="en-US" sz="3400" dirty="0">
                <a:solidFill>
                  <a:schemeClr val="bg1"/>
                </a:solidFill>
                <a:effectLst>
                  <a:outerShdw blurRad="50800" dist="63500" dir="2700000" algn="tl" rotWithShape="0">
                    <a:prstClr val="black">
                      <a:alpha val="65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on social ties found </a:t>
            </a:r>
            <a:r>
              <a:rPr lang="en-US" sz="3400" dirty="0" smtClean="0">
                <a:solidFill>
                  <a:schemeClr val="bg1"/>
                </a:solidFill>
                <a:effectLst>
                  <a:outerShdw blurRad="50800" dist="63500" dir="2700000" algn="tl" rotWithShape="0">
                    <a:prstClr val="black">
                      <a:alpha val="65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that </a:t>
            </a:r>
            <a:r>
              <a:rPr lang="en-US" sz="3400" dirty="0">
                <a:solidFill>
                  <a:schemeClr val="bg1"/>
                </a:solidFill>
                <a:effectLst>
                  <a:outerShdw blurRad="50800" dist="63500" dir="2700000" algn="tl" rotWithShape="0">
                    <a:prstClr val="black">
                      <a:alpha val="65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people </a:t>
            </a:r>
            <a:r>
              <a:rPr lang="en-US" sz="3400" dirty="0" smtClean="0">
                <a:solidFill>
                  <a:schemeClr val="bg1"/>
                </a:solidFill>
                <a:effectLst>
                  <a:outerShdw blurRad="50800" dist="63500" dir="2700000" algn="tl" rotWithShape="0">
                    <a:prstClr val="black">
                      <a:alpha val="65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en-US" sz="3400" dirty="0" smtClean="0">
                <a:solidFill>
                  <a:schemeClr val="bg1"/>
                </a:solidFill>
                <a:effectLst>
                  <a:outerShdw blurRad="50800" dist="63500" dir="2700000" algn="tl" rotWithShape="0">
                    <a:prstClr val="black">
                      <a:alpha val="65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en-US" sz="3400" dirty="0" smtClean="0">
                <a:solidFill>
                  <a:schemeClr val="bg1"/>
                </a:solidFill>
                <a:effectLst>
                  <a:outerShdw blurRad="50800" dist="63500" dir="2700000" algn="tl" rotWithShape="0">
                    <a:prstClr val="black">
                      <a:alpha val="65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with strong </a:t>
            </a:r>
            <a:r>
              <a:rPr lang="en-US" sz="3400" dirty="0">
                <a:solidFill>
                  <a:schemeClr val="bg1"/>
                </a:solidFill>
                <a:effectLst>
                  <a:outerShdw blurRad="50800" dist="63500" dir="2700000" algn="tl" rotWithShape="0">
                    <a:prstClr val="black">
                      <a:alpha val="65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social </a:t>
            </a:r>
            <a:r>
              <a:rPr lang="en-US" sz="3400" dirty="0" smtClean="0">
                <a:solidFill>
                  <a:schemeClr val="bg1"/>
                </a:solidFill>
                <a:effectLst>
                  <a:outerShdw blurRad="50800" dist="63500" dir="2700000" algn="tl" rotWithShape="0">
                    <a:prstClr val="black">
                      <a:alpha val="65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en-US" sz="3400" dirty="0" smtClean="0">
                <a:solidFill>
                  <a:schemeClr val="bg1"/>
                </a:solidFill>
                <a:effectLst>
                  <a:outerShdw blurRad="50800" dist="63500" dir="2700000" algn="tl" rotWithShape="0">
                    <a:prstClr val="black">
                      <a:alpha val="65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en-US" sz="3400" dirty="0" smtClean="0">
                <a:solidFill>
                  <a:schemeClr val="bg1"/>
                </a:solidFill>
                <a:effectLst>
                  <a:outerShdw blurRad="50800" dist="63500" dir="2700000" algn="tl" rotWithShape="0">
                    <a:prstClr val="black">
                      <a:alpha val="65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relationships </a:t>
            </a:r>
            <a:r>
              <a:rPr lang="en-US" sz="3400" dirty="0">
                <a:solidFill>
                  <a:schemeClr val="bg1"/>
                </a:solidFill>
                <a:effectLst>
                  <a:outerShdw blurRad="50800" dist="63500" dir="2700000" algn="tl" rotWithShape="0">
                    <a:prstClr val="black">
                      <a:alpha val="65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were </a:t>
            </a:r>
            <a:r>
              <a:rPr lang="en-US" sz="3400" dirty="0" smtClean="0">
                <a:solidFill>
                  <a:schemeClr val="bg1"/>
                </a:solidFill>
                <a:effectLst>
                  <a:outerShdw blurRad="50800" dist="63500" dir="2700000" algn="tl" rotWithShape="0">
                    <a:prstClr val="black">
                      <a:alpha val="65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en-US" sz="3400" dirty="0" smtClean="0">
                <a:solidFill>
                  <a:schemeClr val="bg1"/>
                </a:solidFill>
                <a:effectLst>
                  <a:outerShdw blurRad="50800" dist="63500" dir="2700000" algn="tl" rotWithShape="0">
                    <a:prstClr val="black">
                      <a:alpha val="65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en-US" sz="3400" dirty="0" smtClean="0">
                <a:solidFill>
                  <a:schemeClr val="bg1"/>
                </a:solidFill>
                <a:effectLst>
                  <a:outerShdw blurRad="50800" dist="63500" dir="2700000" algn="tl" rotWithShape="0">
                    <a:prstClr val="black">
                      <a:alpha val="65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50 </a:t>
            </a:r>
            <a:r>
              <a:rPr lang="en-US" sz="3400" dirty="0">
                <a:solidFill>
                  <a:schemeClr val="bg1"/>
                </a:solidFill>
                <a:effectLst>
                  <a:outerShdw blurRad="50800" dist="63500" dir="2700000" algn="tl" rotWithShape="0">
                    <a:prstClr val="black">
                      <a:alpha val="65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percent less </a:t>
            </a:r>
            <a:r>
              <a:rPr lang="en-US" sz="3400" dirty="0" smtClean="0">
                <a:solidFill>
                  <a:schemeClr val="bg1"/>
                </a:solidFill>
                <a:effectLst>
                  <a:outerShdw blurRad="50800" dist="63500" dir="2700000" algn="tl" rotWithShape="0">
                    <a:prstClr val="black">
                      <a:alpha val="65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en-US" sz="3400" dirty="0" smtClean="0">
                <a:solidFill>
                  <a:schemeClr val="bg1"/>
                </a:solidFill>
                <a:effectLst>
                  <a:outerShdw blurRad="50800" dist="63500" dir="2700000" algn="tl" rotWithShape="0">
                    <a:prstClr val="black">
                      <a:alpha val="65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en-US" sz="3400" dirty="0" smtClean="0">
                <a:solidFill>
                  <a:schemeClr val="bg1"/>
                </a:solidFill>
                <a:effectLst>
                  <a:outerShdw blurRad="50800" dist="63500" dir="2700000" algn="tl" rotWithShape="0">
                    <a:prstClr val="black">
                      <a:alpha val="65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likely to </a:t>
            </a:r>
            <a:r>
              <a:rPr lang="en-US" sz="3400" dirty="0">
                <a:solidFill>
                  <a:schemeClr val="bg1"/>
                </a:solidFill>
                <a:effectLst>
                  <a:outerShdw blurRad="50800" dist="63500" dir="2700000" algn="tl" rotWithShape="0">
                    <a:prstClr val="black">
                      <a:alpha val="65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die early </a:t>
            </a:r>
            <a:r>
              <a:rPr lang="en-US" sz="3400" dirty="0" smtClean="0">
                <a:solidFill>
                  <a:schemeClr val="bg1"/>
                </a:solidFill>
                <a:effectLst>
                  <a:outerShdw blurRad="50800" dist="63500" dir="2700000" algn="tl" rotWithShape="0">
                    <a:prstClr val="black">
                      <a:alpha val="65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en-US" sz="3400" dirty="0" smtClean="0">
                <a:solidFill>
                  <a:schemeClr val="bg1"/>
                </a:solidFill>
                <a:effectLst>
                  <a:outerShdw blurRad="50800" dist="63500" dir="2700000" algn="tl" rotWithShape="0">
                    <a:prstClr val="black">
                      <a:alpha val="65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en-US" sz="3400" dirty="0" smtClean="0">
                <a:solidFill>
                  <a:schemeClr val="bg1"/>
                </a:solidFill>
                <a:effectLst>
                  <a:outerShdw blurRad="50800" dist="63500" dir="2700000" algn="tl" rotWithShape="0">
                    <a:prstClr val="black">
                      <a:alpha val="65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than people </a:t>
            </a:r>
            <a:r>
              <a:rPr lang="en-US" sz="3400" dirty="0">
                <a:solidFill>
                  <a:schemeClr val="bg1"/>
                </a:solidFill>
                <a:effectLst>
                  <a:outerShdw blurRad="50800" dist="63500" dir="2700000" algn="tl" rotWithShape="0">
                    <a:prstClr val="black">
                      <a:alpha val="65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without </a:t>
            </a:r>
            <a:r>
              <a:rPr lang="en-US" sz="3400" dirty="0" smtClean="0">
                <a:solidFill>
                  <a:schemeClr val="bg1"/>
                </a:solidFill>
                <a:effectLst>
                  <a:outerShdw blurRad="50800" dist="63500" dir="2700000" algn="tl" rotWithShape="0">
                    <a:prstClr val="black">
                      <a:alpha val="65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en-US" sz="3400" dirty="0" smtClean="0">
                <a:solidFill>
                  <a:schemeClr val="bg1"/>
                </a:solidFill>
                <a:effectLst>
                  <a:outerShdw blurRad="50800" dist="63500" dir="2700000" algn="tl" rotWithShape="0">
                    <a:prstClr val="black">
                      <a:alpha val="65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en-US" sz="3400" dirty="0" smtClean="0">
                <a:solidFill>
                  <a:schemeClr val="bg1"/>
                </a:solidFill>
                <a:effectLst>
                  <a:outerShdw blurRad="50800" dist="63500" dir="2700000" algn="tl" rotWithShape="0">
                    <a:prstClr val="black">
                      <a:alpha val="65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such </a:t>
            </a:r>
            <a:r>
              <a:rPr lang="en-US" sz="3400" dirty="0">
                <a:solidFill>
                  <a:schemeClr val="bg1"/>
                </a:solidFill>
                <a:effectLst>
                  <a:outerShdw blurRad="50800" dist="63500" dir="2700000" algn="tl" rotWithShape="0">
                    <a:prstClr val="black">
                      <a:alpha val="65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support.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2398" y="457200"/>
            <a:ext cx="8839201" cy="1015663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000" dirty="0">
                <a:solidFill>
                  <a:srgbClr val="FFFF66"/>
                </a:solidFill>
                <a:effectLst>
                  <a:outerShdw blurRad="50800" dist="76200" dir="2700000" algn="tl" rotWithShape="0">
                    <a:prstClr val="black">
                      <a:alpha val="65000"/>
                    </a:prstClr>
                  </a:outerShdw>
                </a:effectLst>
                <a:latin typeface="Arial Black" pitchFamily="34" charset="0"/>
                <a:cs typeface="Arial" pitchFamily="34" charset="0"/>
              </a:rPr>
              <a:t>Social Ties Matter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733800" y="1600200"/>
            <a:ext cx="4876799" cy="3477875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>
              <a:buClr>
                <a:srgbClr val="CCFF99"/>
              </a:buClr>
              <a:defRPr/>
            </a:pPr>
            <a:r>
              <a:rPr lang="en-US" sz="4400" dirty="0">
                <a:solidFill>
                  <a:schemeClr val="bg1"/>
                </a:solidFill>
                <a:effectLst>
                  <a:outerShdw blurRad="50800" dist="63500" dir="2700000" algn="tl" rotWithShape="0">
                    <a:prstClr val="black">
                      <a:alpha val="65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"A lack of social relationships was equivalent to smoking up to 15 cigarettes a day…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2398" y="152400"/>
            <a:ext cx="8839201" cy="1015663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000" dirty="0">
                <a:solidFill>
                  <a:srgbClr val="FFFF66"/>
                </a:solidFill>
                <a:effectLst>
                  <a:outerShdw blurRad="50800" dist="76200" dir="2700000" algn="tl" rotWithShape="0">
                    <a:prstClr val="black">
                      <a:alpha val="65000"/>
                    </a:prstClr>
                  </a:outerShdw>
                </a:effectLst>
                <a:latin typeface="Arial Black" pitchFamily="34" charset="0"/>
                <a:cs typeface="Arial" pitchFamily="34" charset="0"/>
              </a:rPr>
              <a:t>Social Ties Matter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886199" y="1168063"/>
            <a:ext cx="4876801" cy="409342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>
              <a:lnSpc>
                <a:spcPts val="3900"/>
              </a:lnSpc>
              <a:buClr>
                <a:srgbClr val="CCFF99"/>
              </a:buClr>
              <a:defRPr/>
            </a:pPr>
            <a:r>
              <a:rPr lang="en-US" sz="3200" dirty="0">
                <a:solidFill>
                  <a:schemeClr val="bg1"/>
                </a:solidFill>
                <a:effectLst>
                  <a:outerShdw blurRad="50800" dist="63500" dir="2700000" algn="tl" rotWithShape="0">
                    <a:prstClr val="black">
                      <a:alpha val="65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“I certainly don't want </a:t>
            </a:r>
            <a:r>
              <a:rPr lang="en-US" sz="3200" dirty="0" smtClean="0">
                <a:solidFill>
                  <a:schemeClr val="bg1"/>
                </a:solidFill>
                <a:effectLst>
                  <a:outerShdw blurRad="50800" dist="63500" dir="2700000" algn="tl" rotWithShape="0">
                    <a:prstClr val="black">
                      <a:alpha val="65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en-US" sz="3200" dirty="0" smtClean="0">
                <a:solidFill>
                  <a:schemeClr val="bg1"/>
                </a:solidFill>
                <a:effectLst>
                  <a:outerShdw blurRad="50800" dist="63500" dir="2700000" algn="tl" rotWithShape="0">
                    <a:prstClr val="black">
                      <a:alpha val="65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en-US" sz="3200" dirty="0" smtClean="0">
                <a:solidFill>
                  <a:schemeClr val="bg1"/>
                </a:solidFill>
                <a:effectLst>
                  <a:outerShdw blurRad="50800" dist="63500" dir="2700000" algn="tl" rotWithShape="0">
                    <a:prstClr val="black">
                      <a:alpha val="65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to </a:t>
            </a:r>
            <a:r>
              <a:rPr lang="en-US" sz="3200" dirty="0">
                <a:solidFill>
                  <a:schemeClr val="bg1"/>
                </a:solidFill>
                <a:effectLst>
                  <a:outerShdw blurRad="50800" dist="63500" dir="2700000" algn="tl" rotWithShape="0">
                    <a:prstClr val="black">
                      <a:alpha val="65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downplay these </a:t>
            </a:r>
            <a:r>
              <a:rPr lang="en-US" sz="3200" dirty="0" smtClean="0">
                <a:solidFill>
                  <a:schemeClr val="bg1"/>
                </a:solidFill>
                <a:effectLst>
                  <a:outerShdw blurRad="50800" dist="63500" dir="2700000" algn="tl" rotWithShape="0">
                    <a:prstClr val="black">
                      <a:alpha val="65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en-US" sz="3200" dirty="0" smtClean="0">
                <a:solidFill>
                  <a:schemeClr val="bg1"/>
                </a:solidFill>
                <a:effectLst>
                  <a:outerShdw blurRad="50800" dist="63500" dir="2700000" algn="tl" rotWithShape="0">
                    <a:prstClr val="black">
                      <a:alpha val="65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en-US" sz="3200" dirty="0" smtClean="0">
                <a:solidFill>
                  <a:schemeClr val="bg1"/>
                </a:solidFill>
                <a:effectLst>
                  <a:outerShdw blurRad="50800" dist="63500" dir="2700000" algn="tl" rotWithShape="0">
                    <a:prstClr val="black">
                      <a:alpha val="65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other </a:t>
            </a:r>
            <a:r>
              <a:rPr lang="en-US" sz="3200" dirty="0">
                <a:solidFill>
                  <a:schemeClr val="bg1"/>
                </a:solidFill>
                <a:effectLst>
                  <a:outerShdw blurRad="50800" dist="63500" dir="2700000" algn="tl" rotWithShape="0">
                    <a:prstClr val="black">
                      <a:alpha val="65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risk factors </a:t>
            </a:r>
            <a:r>
              <a:rPr lang="en-US" sz="3200" dirty="0" smtClean="0">
                <a:solidFill>
                  <a:schemeClr val="bg1"/>
                </a:solidFill>
                <a:effectLst>
                  <a:outerShdw blurRad="50800" dist="63500" dir="2700000" algn="tl" rotWithShape="0">
                    <a:prstClr val="black">
                      <a:alpha val="65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en-US" sz="3200" dirty="0" smtClean="0">
                <a:solidFill>
                  <a:schemeClr val="bg1"/>
                </a:solidFill>
                <a:effectLst>
                  <a:outerShdw blurRad="50800" dist="63500" dir="2700000" algn="tl" rotWithShape="0">
                    <a:prstClr val="black">
                      <a:alpha val="65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en-US" sz="3200" dirty="0" smtClean="0">
                <a:solidFill>
                  <a:schemeClr val="bg1"/>
                </a:solidFill>
                <a:effectLst>
                  <a:outerShdw blurRad="50800" dist="63500" dir="2700000" algn="tl" rotWithShape="0">
                    <a:prstClr val="black">
                      <a:alpha val="65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because </a:t>
            </a:r>
            <a:r>
              <a:rPr lang="en-US" sz="3200" dirty="0">
                <a:solidFill>
                  <a:schemeClr val="bg1"/>
                </a:solidFill>
                <a:effectLst>
                  <a:outerShdw blurRad="50800" dist="63500" dir="2700000" algn="tl" rotWithShape="0">
                    <a:prstClr val="black">
                      <a:alpha val="65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of course </a:t>
            </a:r>
            <a:r>
              <a:rPr lang="en-US" sz="3200" dirty="0" smtClean="0">
                <a:solidFill>
                  <a:schemeClr val="bg1"/>
                </a:solidFill>
                <a:effectLst>
                  <a:outerShdw blurRad="50800" dist="63500" dir="2700000" algn="tl" rotWithShape="0">
                    <a:prstClr val="black">
                      <a:alpha val="65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en-US" sz="3200" dirty="0" smtClean="0">
                <a:solidFill>
                  <a:schemeClr val="bg1"/>
                </a:solidFill>
                <a:effectLst>
                  <a:outerShdw blurRad="50800" dist="63500" dir="2700000" algn="tl" rotWithShape="0">
                    <a:prstClr val="black">
                      <a:alpha val="65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en-US" sz="3200" dirty="0" smtClean="0">
                <a:solidFill>
                  <a:schemeClr val="bg1"/>
                </a:solidFill>
                <a:effectLst>
                  <a:outerShdw blurRad="50800" dist="63500" dir="2700000" algn="tl" rotWithShape="0">
                    <a:prstClr val="black">
                      <a:alpha val="65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they </a:t>
            </a:r>
            <a:r>
              <a:rPr lang="en-US" sz="3200" dirty="0">
                <a:solidFill>
                  <a:schemeClr val="bg1"/>
                </a:solidFill>
                <a:effectLst>
                  <a:outerShdw blurRad="50800" dist="63500" dir="2700000" algn="tl" rotWithShape="0">
                    <a:prstClr val="black">
                      <a:alpha val="65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are very important. </a:t>
            </a:r>
            <a:r>
              <a:rPr lang="en-US" sz="3200" dirty="0" smtClean="0">
                <a:solidFill>
                  <a:schemeClr val="bg1"/>
                </a:solidFill>
                <a:effectLst>
                  <a:outerShdw blurRad="50800" dist="63500" dir="2700000" algn="tl" rotWithShape="0">
                    <a:prstClr val="black">
                      <a:alpha val="65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en-US" sz="3200" dirty="0" smtClean="0">
                <a:solidFill>
                  <a:schemeClr val="bg1"/>
                </a:solidFill>
                <a:effectLst>
                  <a:outerShdw blurRad="50800" dist="63500" dir="2700000" algn="tl" rotWithShape="0">
                    <a:prstClr val="black">
                      <a:alpha val="65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en-US" sz="3200" dirty="0" smtClean="0">
                <a:solidFill>
                  <a:schemeClr val="bg1"/>
                </a:solidFill>
                <a:effectLst>
                  <a:outerShdw blurRad="50800" dist="63500" dir="2700000" algn="tl" rotWithShape="0">
                    <a:prstClr val="black">
                      <a:alpha val="65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But </a:t>
            </a:r>
            <a:r>
              <a:rPr lang="en-US" sz="3200" dirty="0">
                <a:solidFill>
                  <a:schemeClr val="bg1"/>
                </a:solidFill>
                <a:effectLst>
                  <a:outerShdw blurRad="50800" dist="63500" dir="2700000" algn="tl" rotWithShape="0">
                    <a:prstClr val="black">
                      <a:alpha val="65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we need to start taking </a:t>
            </a:r>
            <a:r>
              <a:rPr lang="en-US" sz="3200" dirty="0" smtClean="0">
                <a:solidFill>
                  <a:schemeClr val="bg1"/>
                </a:solidFill>
                <a:effectLst>
                  <a:outerShdw blurRad="50800" dist="63500" dir="2700000" algn="tl" rotWithShape="0">
                    <a:prstClr val="black">
                      <a:alpha val="65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social relationships </a:t>
            </a:r>
            <a:r>
              <a:rPr lang="en-US" sz="3200" dirty="0">
                <a:solidFill>
                  <a:schemeClr val="bg1"/>
                </a:solidFill>
                <a:effectLst>
                  <a:outerShdw blurRad="50800" dist="63500" dir="2700000" algn="tl" rotWithShape="0">
                    <a:prstClr val="black">
                      <a:alpha val="65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just as seriously</a:t>
            </a:r>
            <a:r>
              <a:rPr lang="en-US" sz="3200" dirty="0" smtClean="0">
                <a:solidFill>
                  <a:schemeClr val="bg1"/>
                </a:solidFill>
                <a:effectLst>
                  <a:outerShdw blurRad="50800" dist="63500" dir="2700000" algn="tl" rotWithShape="0">
                    <a:prstClr val="black">
                      <a:alpha val="65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."</a:t>
            </a:r>
            <a:endParaRPr lang="en-US" sz="3200" dirty="0">
              <a:solidFill>
                <a:schemeClr val="bg1"/>
              </a:solidFill>
              <a:effectLst>
                <a:outerShdw blurRad="50800" dist="63500" dir="2700000" algn="tl" rotWithShape="0">
                  <a:prstClr val="black">
                    <a:alpha val="65000"/>
                  </a:prst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72000" y="5334000"/>
            <a:ext cx="4114800" cy="830997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r">
              <a:buClr>
                <a:srgbClr val="CCFF99"/>
              </a:buClr>
              <a:defRPr/>
            </a:pPr>
            <a:r>
              <a:rPr lang="en-US" sz="2400" dirty="0">
                <a:solidFill>
                  <a:srgbClr val="FFFF66"/>
                </a:solidFill>
                <a:effectLst>
                  <a:outerShdw blurRad="50800" dist="63500" dir="2700000" algn="tl" rotWithShape="0">
                    <a:prstClr val="black">
                      <a:alpha val="65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Julianne Holt-</a:t>
            </a:r>
            <a:r>
              <a:rPr lang="en-US" sz="2400" dirty="0" err="1">
                <a:solidFill>
                  <a:srgbClr val="FFFF66"/>
                </a:solidFill>
                <a:effectLst>
                  <a:outerShdw blurRad="50800" dist="63500" dir="2700000" algn="tl" rotWithShape="0">
                    <a:prstClr val="black">
                      <a:alpha val="65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Lunstad</a:t>
            </a:r>
            <a:r>
              <a:rPr lang="en-US" sz="2400" dirty="0">
                <a:solidFill>
                  <a:srgbClr val="FFFF66"/>
                </a:solidFill>
                <a:effectLst>
                  <a:outerShdw blurRad="50800" dist="63500" dir="2700000" algn="tl" rotWithShape="0">
                    <a:prstClr val="black">
                      <a:alpha val="65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, PhD; Brigham Young University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2398" y="304800"/>
            <a:ext cx="8839201" cy="1015663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000" dirty="0">
                <a:solidFill>
                  <a:srgbClr val="FFFF66"/>
                </a:solidFill>
                <a:effectLst>
                  <a:outerShdw blurRad="50800" dist="76200" dir="2700000" algn="tl" rotWithShape="0">
                    <a:prstClr val="black">
                      <a:alpha val="65000"/>
                    </a:prstClr>
                  </a:outerShdw>
                </a:effectLst>
                <a:latin typeface="Arial Black" pitchFamily="34" charset="0"/>
                <a:cs typeface="Arial" pitchFamily="34" charset="0"/>
              </a:rPr>
              <a:t>Spiritual Well-being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33398" y="1447800"/>
            <a:ext cx="4267202" cy="2862322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>
              <a:buClr>
                <a:srgbClr val="CCFF99"/>
              </a:buClr>
              <a:defRPr/>
            </a:pPr>
            <a:r>
              <a:rPr lang="en-US" sz="3600" dirty="0">
                <a:solidFill>
                  <a:schemeClr val="bg1"/>
                </a:solidFill>
                <a:effectLst>
                  <a:outerShdw blurRad="50800" dist="63500" dir="2700000" algn="tl" rotWithShape="0">
                    <a:prstClr val="black">
                      <a:alpha val="65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“Growing research has demonstrated</a:t>
            </a:r>
          </a:p>
          <a:p>
            <a:pPr>
              <a:buClr>
                <a:srgbClr val="CCFF99"/>
              </a:buClr>
              <a:defRPr/>
            </a:pPr>
            <a:r>
              <a:rPr lang="en-US" sz="3600" dirty="0" smtClean="0">
                <a:solidFill>
                  <a:schemeClr val="bg1"/>
                </a:solidFill>
                <a:effectLst>
                  <a:outerShdw blurRad="50800" dist="63500" dir="2700000" algn="tl" rotWithShape="0">
                    <a:prstClr val="black">
                      <a:alpha val="65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a </a:t>
            </a:r>
            <a:r>
              <a:rPr lang="en-US" sz="3600" dirty="0">
                <a:solidFill>
                  <a:schemeClr val="bg1"/>
                </a:solidFill>
                <a:effectLst>
                  <a:outerShdw blurRad="50800" dist="63500" dir="2700000" algn="tl" rotWithShape="0">
                    <a:prstClr val="black">
                      <a:alpha val="65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link between spiritual well-being and better health.”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51119" y="4617899"/>
            <a:ext cx="3810000" cy="830997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>
              <a:buClr>
                <a:srgbClr val="CCFF99"/>
              </a:buClr>
              <a:defRPr/>
            </a:pPr>
            <a:r>
              <a:rPr lang="en-US" sz="2400" dirty="0">
                <a:solidFill>
                  <a:srgbClr val="FFFF66"/>
                </a:solidFill>
                <a:effectLst>
                  <a:outerShdw blurRad="50800" dist="63500" dir="2700000" algn="tl" rotWithShape="0">
                    <a:prstClr val="black">
                      <a:alpha val="65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J </a:t>
            </a:r>
            <a:r>
              <a:rPr lang="en-US" sz="2400" dirty="0" err="1">
                <a:solidFill>
                  <a:srgbClr val="FFFF66"/>
                </a:solidFill>
                <a:effectLst>
                  <a:outerShdw blurRad="50800" dist="63500" dir="2700000" algn="tl" rotWithShape="0">
                    <a:prstClr val="black">
                      <a:alpha val="65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Behav</a:t>
            </a:r>
            <a:r>
              <a:rPr lang="en-US" sz="2400" dirty="0">
                <a:solidFill>
                  <a:srgbClr val="FFFF66"/>
                </a:solidFill>
                <a:effectLst>
                  <a:outerShdw blurRad="50800" dist="63500" dir="2700000" algn="tl" rotWithShape="0">
                    <a:prstClr val="black">
                      <a:alpha val="65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 Med 2011;34(6):477-88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81000" y="304800"/>
            <a:ext cx="8610599" cy="830997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4800" dirty="0">
                <a:solidFill>
                  <a:srgbClr val="FFFF66"/>
                </a:solidFill>
                <a:effectLst>
                  <a:outerShdw blurRad="50800" dist="76200" dir="2700000" algn="tl" rotWithShape="0">
                    <a:prstClr val="black">
                      <a:alpha val="65000"/>
                    </a:prstClr>
                  </a:outerShdw>
                </a:effectLst>
                <a:latin typeface="Arial Black" pitchFamily="34" charset="0"/>
                <a:cs typeface="Arial" pitchFamily="34" charset="0"/>
              </a:rPr>
              <a:t>Spiritual Well-being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29130" y="2057400"/>
            <a:ext cx="4528670" cy="2272417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marL="457200" indent="-457200">
              <a:lnSpc>
                <a:spcPts val="3800"/>
              </a:lnSpc>
              <a:spcAft>
                <a:spcPts val="600"/>
              </a:spcAft>
              <a:buClr>
                <a:srgbClr val="99CCFF"/>
              </a:buClr>
              <a:buFont typeface="Wingdings" pitchFamily="2" charset="2"/>
              <a:buChar char="ü"/>
              <a:defRPr/>
            </a:pPr>
            <a:r>
              <a:rPr lang="en-US" sz="3400" dirty="0">
                <a:solidFill>
                  <a:schemeClr val="bg1"/>
                </a:solidFill>
                <a:effectLst>
                  <a:outerShdw blurRad="50800" dist="63500" dir="2700000" algn="tl" rotWithShape="0">
                    <a:prstClr val="black">
                      <a:alpha val="65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Blood pressure</a:t>
            </a:r>
          </a:p>
          <a:p>
            <a:pPr marL="457200" indent="-457200">
              <a:lnSpc>
                <a:spcPts val="3800"/>
              </a:lnSpc>
              <a:spcAft>
                <a:spcPts val="600"/>
              </a:spcAft>
              <a:buClr>
                <a:srgbClr val="99CCFF"/>
              </a:buClr>
              <a:buFont typeface="Wingdings" pitchFamily="2" charset="2"/>
              <a:buChar char="ü"/>
              <a:defRPr/>
            </a:pPr>
            <a:r>
              <a:rPr lang="en-US" sz="3400" dirty="0">
                <a:solidFill>
                  <a:schemeClr val="bg1"/>
                </a:solidFill>
                <a:effectLst>
                  <a:outerShdw blurRad="50800" dist="63500" dir="2700000" algn="tl" rotWithShape="0">
                    <a:prstClr val="black">
                      <a:alpha val="65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Inflammation</a:t>
            </a:r>
          </a:p>
          <a:p>
            <a:pPr marL="457200" indent="-457200">
              <a:lnSpc>
                <a:spcPts val="3800"/>
              </a:lnSpc>
              <a:spcAft>
                <a:spcPts val="600"/>
              </a:spcAft>
              <a:buClr>
                <a:srgbClr val="99CCFF"/>
              </a:buClr>
              <a:buFont typeface="Wingdings" pitchFamily="2" charset="2"/>
              <a:buChar char="ü"/>
              <a:defRPr/>
            </a:pPr>
            <a:r>
              <a:rPr lang="en-US" sz="3400" dirty="0">
                <a:solidFill>
                  <a:schemeClr val="bg1"/>
                </a:solidFill>
                <a:effectLst>
                  <a:outerShdw blurRad="50800" dist="63500" dir="2700000" algn="tl" rotWithShape="0">
                    <a:prstClr val="black">
                      <a:alpha val="65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Cholesterol</a:t>
            </a:r>
          </a:p>
          <a:p>
            <a:pPr marL="457200" indent="-457200">
              <a:lnSpc>
                <a:spcPts val="3800"/>
              </a:lnSpc>
              <a:spcAft>
                <a:spcPts val="600"/>
              </a:spcAft>
              <a:buClr>
                <a:srgbClr val="99CCFF"/>
              </a:buClr>
              <a:buFont typeface="Wingdings" pitchFamily="2" charset="2"/>
              <a:buChar char="ü"/>
              <a:defRPr/>
            </a:pPr>
            <a:r>
              <a:rPr lang="en-US" sz="3400" dirty="0">
                <a:solidFill>
                  <a:schemeClr val="bg1"/>
                </a:solidFill>
                <a:effectLst>
                  <a:outerShdw blurRad="50800" dist="63500" dir="2700000" algn="tl" rotWithShape="0">
                    <a:prstClr val="black">
                      <a:alpha val="65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Fasting blood sugar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95739" y="1295400"/>
            <a:ext cx="3876261" cy="707886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4000" dirty="0">
                <a:solidFill>
                  <a:srgbClr val="99CCFF"/>
                </a:solidFill>
                <a:effectLst>
                  <a:outerShdw blurRad="50800" dist="76200" dir="2700000" algn="tl" rotWithShape="0">
                    <a:prstClr val="black">
                      <a:alpha val="65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Lower: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1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1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10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33400" y="386217"/>
            <a:ext cx="8458199" cy="707886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4000" dirty="0">
                <a:solidFill>
                  <a:srgbClr val="FFFF66"/>
                </a:solidFill>
                <a:effectLst>
                  <a:outerShdw blurRad="50800" dist="76200" dir="2700000" algn="tl" rotWithShape="0">
                    <a:prstClr val="black">
                      <a:alpha val="65000"/>
                    </a:prstClr>
                  </a:outerShdw>
                </a:effectLst>
                <a:latin typeface="Arial Black" pitchFamily="34" charset="0"/>
                <a:cs typeface="Arial" pitchFamily="34" charset="0"/>
              </a:rPr>
              <a:t>Designed for a Relationship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09600" y="1219200"/>
            <a:ext cx="3657600" cy="1846659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>
              <a:buClr>
                <a:srgbClr val="CCFF99"/>
              </a:buClr>
              <a:defRPr/>
            </a:pPr>
            <a:r>
              <a:rPr lang="en-US" sz="3800" dirty="0">
                <a:solidFill>
                  <a:schemeClr val="bg1"/>
                </a:solidFill>
                <a:effectLst>
                  <a:outerShdw blurRad="50800" dist="63500" dir="2700000" algn="tl" rotWithShape="0">
                    <a:prstClr val="black">
                      <a:alpha val="65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“I am fearfully and wonderfully made</a:t>
            </a:r>
            <a:r>
              <a:rPr lang="en-US" sz="3800" dirty="0" smtClean="0">
                <a:solidFill>
                  <a:schemeClr val="bg1"/>
                </a:solidFill>
                <a:effectLst>
                  <a:outerShdw blurRad="50800" dist="63500" dir="2700000" algn="tl" rotWithShape="0">
                    <a:prstClr val="black">
                      <a:alpha val="65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!”</a:t>
            </a:r>
            <a:endParaRPr lang="en-US" sz="3800" dirty="0">
              <a:solidFill>
                <a:schemeClr val="bg1"/>
              </a:solidFill>
              <a:effectLst>
                <a:outerShdw blurRad="50800" dist="63500" dir="2700000" algn="tl" rotWithShape="0">
                  <a:prstClr val="black">
                    <a:alpha val="65000"/>
                  </a:prst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524000" y="3065859"/>
            <a:ext cx="2286000" cy="461665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r">
              <a:buClr>
                <a:srgbClr val="CCFF99"/>
              </a:buClr>
              <a:defRPr/>
            </a:pPr>
            <a:r>
              <a:rPr lang="en-US" sz="2400" dirty="0">
                <a:solidFill>
                  <a:srgbClr val="FFFF66"/>
                </a:solidFill>
                <a:effectLst>
                  <a:outerShdw blurRad="50800" dist="63500" dir="2700000" algn="tl" rotWithShape="0">
                    <a:prstClr val="black">
                      <a:alpha val="65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Psalm </a:t>
            </a:r>
            <a:r>
              <a:rPr lang="en-US" sz="2400" dirty="0" smtClean="0">
                <a:solidFill>
                  <a:srgbClr val="FFFF66"/>
                </a:solidFill>
                <a:effectLst>
                  <a:outerShdw blurRad="50800" dist="63500" dir="2700000" algn="tl" rotWithShape="0">
                    <a:prstClr val="black">
                      <a:alpha val="65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139:14</a:t>
            </a:r>
            <a:endParaRPr lang="en-US" sz="2400" dirty="0">
              <a:solidFill>
                <a:srgbClr val="FFFF66"/>
              </a:solidFill>
              <a:effectLst>
                <a:outerShdw blurRad="50800" dist="63500" dir="2700000" algn="tl" rotWithShape="0">
                  <a:prstClr val="black">
                    <a:alpha val="65000"/>
                  </a:prst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2399" y="533400"/>
            <a:ext cx="8534402" cy="707886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000" dirty="0">
                <a:solidFill>
                  <a:srgbClr val="FFFF66"/>
                </a:solidFill>
                <a:effectLst>
                  <a:outerShdw blurRad="50800" dist="76200" dir="2700000" algn="tl" rotWithShape="0">
                    <a:prstClr val="black">
                      <a:alpha val="65000"/>
                    </a:prstClr>
                  </a:outerShdw>
                </a:effectLst>
                <a:latin typeface="Arial Black" pitchFamily="34" charset="0"/>
                <a:cs typeface="Arial" pitchFamily="34" charset="0"/>
              </a:rPr>
              <a:t>Designed for a Relationship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57200" y="1447800"/>
            <a:ext cx="4191000" cy="3416320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>
              <a:buClr>
                <a:srgbClr val="CCFF99"/>
              </a:buClr>
              <a:defRPr/>
            </a:pPr>
            <a:r>
              <a:rPr lang="en-US" sz="3600" dirty="0">
                <a:solidFill>
                  <a:schemeClr val="bg1"/>
                </a:solidFill>
                <a:effectLst>
                  <a:outerShdw blurRad="50800" dist="63500" dir="2700000" algn="tl" rotWithShape="0">
                    <a:prstClr val="black">
                      <a:alpha val="65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“O Lord, You have searched me and known me. You know when I sit down and when </a:t>
            </a:r>
            <a:r>
              <a:rPr lang="en-US" sz="3600" dirty="0" smtClean="0">
                <a:solidFill>
                  <a:schemeClr val="bg1"/>
                </a:solidFill>
                <a:effectLst>
                  <a:outerShdw blurRad="50800" dist="63500" dir="2700000" algn="tl" rotWithShape="0">
                    <a:prstClr val="black">
                      <a:alpha val="65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en-US" sz="3600" dirty="0" smtClean="0">
                <a:solidFill>
                  <a:schemeClr val="bg1"/>
                </a:solidFill>
                <a:effectLst>
                  <a:outerShdw blurRad="50800" dist="63500" dir="2700000" algn="tl" rotWithShape="0">
                    <a:prstClr val="black">
                      <a:alpha val="65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en-US" sz="3600" dirty="0" smtClean="0">
                <a:solidFill>
                  <a:schemeClr val="bg1"/>
                </a:solidFill>
                <a:effectLst>
                  <a:outerShdw blurRad="50800" dist="63500" dir="2700000" algn="tl" rotWithShape="0">
                    <a:prstClr val="black">
                      <a:alpha val="65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I </a:t>
            </a:r>
            <a:r>
              <a:rPr lang="en-US" sz="3600" dirty="0">
                <a:solidFill>
                  <a:schemeClr val="bg1"/>
                </a:solidFill>
                <a:effectLst>
                  <a:outerShdw blurRad="50800" dist="63500" dir="2700000" algn="tl" rotWithShape="0">
                    <a:prstClr val="black">
                      <a:alpha val="65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rise up…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57200" y="533400"/>
            <a:ext cx="8229600" cy="707886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4000" dirty="0">
                <a:solidFill>
                  <a:srgbClr val="FFFF66"/>
                </a:solidFill>
                <a:effectLst>
                  <a:outerShdw blurRad="50800" dist="76200" dir="2700000" algn="tl" rotWithShape="0">
                    <a:prstClr val="black">
                      <a:alpha val="65000"/>
                    </a:prstClr>
                  </a:outerShdw>
                </a:effectLst>
                <a:latin typeface="Arial Black" pitchFamily="34" charset="0"/>
                <a:cs typeface="Arial" pitchFamily="34" charset="0"/>
              </a:rPr>
              <a:t>Designed for a </a:t>
            </a:r>
            <a:r>
              <a:rPr lang="en-US" sz="4000" dirty="0" smtClean="0">
                <a:solidFill>
                  <a:srgbClr val="FFFF66"/>
                </a:solidFill>
                <a:effectLst>
                  <a:outerShdw blurRad="50800" dist="76200" dir="2700000" algn="tl" rotWithShape="0">
                    <a:prstClr val="black">
                      <a:alpha val="65000"/>
                    </a:prstClr>
                  </a:outerShdw>
                </a:effectLst>
                <a:latin typeface="Arial Black" pitchFamily="34" charset="0"/>
                <a:cs typeface="Arial" pitchFamily="34" charset="0"/>
              </a:rPr>
              <a:t>Relationship</a:t>
            </a:r>
            <a:endParaRPr lang="en-US" sz="4000" dirty="0">
              <a:solidFill>
                <a:srgbClr val="FFFF66"/>
              </a:solidFill>
              <a:effectLst>
                <a:outerShdw blurRad="50800" dist="76200" dir="2700000" algn="tl" rotWithShape="0">
                  <a:prstClr val="black">
                    <a:alpha val="65000"/>
                  </a:prstClr>
                </a:outerShdw>
              </a:effectLst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57200" y="1264047"/>
            <a:ext cx="4495800" cy="3754874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>
              <a:buClr>
                <a:srgbClr val="CCFF99"/>
              </a:buClr>
              <a:defRPr/>
            </a:pPr>
            <a:r>
              <a:rPr lang="en-US" sz="3400" dirty="0">
                <a:solidFill>
                  <a:schemeClr val="bg1"/>
                </a:solidFill>
                <a:effectLst>
                  <a:outerShdw blurRad="50800" dist="63500" dir="2700000" algn="tl" rotWithShape="0">
                    <a:prstClr val="black">
                      <a:alpha val="65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…You understand my thoughts from afar. You keep watch over my steps and my sleep, and have knowledge of all </a:t>
            </a:r>
            <a:r>
              <a:rPr lang="en-US" sz="3400" dirty="0" smtClean="0">
                <a:solidFill>
                  <a:schemeClr val="bg1"/>
                </a:solidFill>
                <a:effectLst>
                  <a:outerShdw blurRad="50800" dist="63500" dir="2700000" algn="tl" rotWithShape="0">
                    <a:prstClr val="black">
                      <a:alpha val="65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en-US" sz="3400" dirty="0" smtClean="0">
                <a:solidFill>
                  <a:schemeClr val="bg1"/>
                </a:solidFill>
                <a:effectLst>
                  <a:outerShdw blurRad="50800" dist="63500" dir="2700000" algn="tl" rotWithShape="0">
                    <a:prstClr val="black">
                      <a:alpha val="65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en-US" sz="3400" dirty="0" smtClean="0">
                <a:solidFill>
                  <a:schemeClr val="bg1"/>
                </a:solidFill>
                <a:effectLst>
                  <a:outerShdw blurRad="50800" dist="63500" dir="2700000" algn="tl" rotWithShape="0">
                    <a:prstClr val="black">
                      <a:alpha val="65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my </a:t>
            </a:r>
            <a:r>
              <a:rPr lang="en-US" sz="3400" dirty="0">
                <a:solidFill>
                  <a:schemeClr val="bg1"/>
                </a:solidFill>
                <a:effectLst>
                  <a:outerShdw blurRad="50800" dist="63500" dir="2700000" algn="tl" rotWithShape="0">
                    <a:prstClr val="black">
                      <a:alpha val="65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ways.”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280684" y="5026332"/>
            <a:ext cx="2286000" cy="461665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r">
              <a:buClr>
                <a:srgbClr val="CCFF99"/>
              </a:buClr>
              <a:defRPr/>
            </a:pPr>
            <a:r>
              <a:rPr lang="en-US" sz="2400" dirty="0">
                <a:solidFill>
                  <a:srgbClr val="FFFF66"/>
                </a:solidFill>
                <a:effectLst>
                  <a:outerShdw blurRad="50800" dist="63500" dir="2700000" algn="tl" rotWithShape="0">
                    <a:prstClr val="black">
                      <a:alpha val="65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Psalm 139:1-3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57199" y="533400"/>
            <a:ext cx="8229601" cy="707886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4000" dirty="0">
                <a:solidFill>
                  <a:srgbClr val="FFFF66"/>
                </a:solidFill>
                <a:effectLst>
                  <a:outerShdw blurRad="50800" dist="76200" dir="2700000" algn="tl" rotWithShape="0">
                    <a:prstClr val="black">
                      <a:alpha val="65000"/>
                    </a:prstClr>
                  </a:outerShdw>
                </a:effectLst>
                <a:latin typeface="Arial Black" pitchFamily="34" charset="0"/>
                <a:cs typeface="Arial" pitchFamily="34" charset="0"/>
              </a:rPr>
              <a:t>Designed for a </a:t>
            </a:r>
            <a:r>
              <a:rPr lang="en-US" sz="4000" dirty="0" smtClean="0">
                <a:solidFill>
                  <a:srgbClr val="FFFF66"/>
                </a:solidFill>
                <a:effectLst>
                  <a:outerShdw blurRad="50800" dist="76200" dir="2700000" algn="tl" rotWithShape="0">
                    <a:prstClr val="black">
                      <a:alpha val="65000"/>
                    </a:prstClr>
                  </a:outerShdw>
                </a:effectLst>
                <a:latin typeface="Arial Black" pitchFamily="34" charset="0"/>
                <a:cs typeface="Arial" pitchFamily="34" charset="0"/>
              </a:rPr>
              <a:t>Relationship</a:t>
            </a:r>
            <a:endParaRPr lang="en-US" sz="4000" dirty="0">
              <a:solidFill>
                <a:srgbClr val="FFFF66"/>
              </a:solidFill>
              <a:effectLst>
                <a:outerShdw blurRad="50800" dist="76200" dir="2700000" algn="tl" rotWithShape="0">
                  <a:prstClr val="black">
                    <a:alpha val="65000"/>
                  </a:prstClr>
                </a:outerShdw>
              </a:effectLst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57200" y="1447800"/>
            <a:ext cx="5105400" cy="3754874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>
              <a:buClr>
                <a:srgbClr val="CCFF99"/>
              </a:buClr>
              <a:defRPr/>
            </a:pPr>
            <a:r>
              <a:rPr lang="en-US" sz="3400" dirty="0">
                <a:solidFill>
                  <a:schemeClr val="bg1"/>
                </a:solidFill>
                <a:effectLst>
                  <a:outerShdw blurRad="50800" dist="63500" dir="2700000" algn="tl" rotWithShape="0">
                    <a:prstClr val="black">
                      <a:alpha val="65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“How precious are Your thoughts to me, O God! How vast is the sum of them! If I would count them, they are more in number than the grains </a:t>
            </a:r>
            <a:r>
              <a:rPr lang="en-US" sz="3400" dirty="0" smtClean="0">
                <a:solidFill>
                  <a:schemeClr val="bg1"/>
                </a:solidFill>
                <a:effectLst>
                  <a:outerShdw blurRad="50800" dist="63500" dir="2700000" algn="tl" rotWithShape="0">
                    <a:prstClr val="black">
                      <a:alpha val="65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en-US" sz="3400" dirty="0" smtClean="0">
                <a:solidFill>
                  <a:schemeClr val="bg1"/>
                </a:solidFill>
                <a:effectLst>
                  <a:outerShdw blurRad="50800" dist="63500" dir="2700000" algn="tl" rotWithShape="0">
                    <a:prstClr val="black">
                      <a:alpha val="65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en-US" sz="3400" dirty="0" smtClean="0">
                <a:solidFill>
                  <a:schemeClr val="bg1"/>
                </a:solidFill>
                <a:effectLst>
                  <a:outerShdw blurRad="50800" dist="63500" dir="2700000" algn="tl" rotWithShape="0">
                    <a:prstClr val="black">
                      <a:alpha val="65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of </a:t>
            </a:r>
            <a:r>
              <a:rPr lang="en-US" sz="3400" dirty="0">
                <a:solidFill>
                  <a:schemeClr val="bg1"/>
                </a:solidFill>
                <a:effectLst>
                  <a:outerShdw blurRad="50800" dist="63500" dir="2700000" algn="tl" rotWithShape="0">
                    <a:prstClr val="black">
                      <a:alpha val="65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sand</a:t>
            </a:r>
            <a:r>
              <a:rPr lang="en-US" sz="3400" dirty="0" smtClean="0">
                <a:solidFill>
                  <a:schemeClr val="bg1"/>
                </a:solidFill>
                <a:effectLst>
                  <a:outerShdw blurRad="50800" dist="63500" dir="2700000" algn="tl" rotWithShape="0">
                    <a:prstClr val="black">
                      <a:alpha val="65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.”</a:t>
            </a:r>
            <a:endParaRPr lang="en-US" sz="3400" dirty="0">
              <a:solidFill>
                <a:schemeClr val="bg1"/>
              </a:solidFill>
              <a:effectLst>
                <a:outerShdw blurRad="50800" dist="63500" dir="2700000" algn="tl" rotWithShape="0">
                  <a:prstClr val="black">
                    <a:alpha val="65000"/>
                  </a:prst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590800" y="5103167"/>
            <a:ext cx="2519916" cy="461665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r">
              <a:buClr>
                <a:srgbClr val="CCFF99"/>
              </a:buClr>
              <a:defRPr/>
            </a:pPr>
            <a:r>
              <a:rPr lang="en-US" sz="2400" dirty="0">
                <a:solidFill>
                  <a:srgbClr val="FFFF66"/>
                </a:solidFill>
                <a:effectLst>
                  <a:outerShdw blurRad="50800" dist="63500" dir="2700000" algn="tl" rotWithShape="0">
                    <a:prstClr val="black">
                      <a:alpha val="65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Psalm </a:t>
            </a:r>
            <a:r>
              <a:rPr lang="en-US" sz="2400" dirty="0" smtClean="0">
                <a:solidFill>
                  <a:srgbClr val="FFFF66"/>
                </a:solidFill>
                <a:effectLst>
                  <a:outerShdw blurRad="50800" dist="63500" dir="2700000" algn="tl" rotWithShape="0">
                    <a:prstClr val="black">
                      <a:alpha val="65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139:17-18</a:t>
            </a:r>
            <a:endParaRPr lang="en-US" sz="2400" dirty="0">
              <a:solidFill>
                <a:srgbClr val="FFFF66"/>
              </a:solidFill>
              <a:effectLst>
                <a:outerShdw blurRad="50800" dist="63500" dir="2700000" algn="tl" rotWithShape="0">
                  <a:prstClr val="black">
                    <a:alpha val="65000"/>
                  </a:prst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2399" y="355937"/>
            <a:ext cx="8839201" cy="1015663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000" dirty="0">
                <a:solidFill>
                  <a:srgbClr val="FFFF66"/>
                </a:solidFill>
                <a:effectLst>
                  <a:outerShdw blurRad="50800" dist="76200" dir="2700000" algn="tl" rotWithShape="0">
                    <a:prstClr val="black">
                      <a:alpha val="65000"/>
                    </a:prstClr>
                  </a:outerShdw>
                </a:effectLst>
                <a:latin typeface="Arial Black" pitchFamily="34" charset="0"/>
                <a:cs typeface="Arial" pitchFamily="34" charset="0"/>
              </a:rPr>
              <a:t>Katrina</a:t>
            </a:r>
            <a:endParaRPr lang="en-US" sz="6000" i="1" dirty="0">
              <a:solidFill>
                <a:srgbClr val="FFFF66"/>
              </a:solidFill>
              <a:effectLst>
                <a:outerShdw blurRad="50800" dist="76200" dir="2700000" algn="tl" rotWithShape="0">
                  <a:prstClr val="black">
                    <a:alpha val="65000"/>
                  </a:prst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2399" y="533400"/>
            <a:ext cx="8534402" cy="769441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400" dirty="0">
                <a:solidFill>
                  <a:srgbClr val="FFFF66"/>
                </a:solidFill>
                <a:effectLst>
                  <a:outerShdw blurRad="50800" dist="76200" dir="2700000" algn="tl" rotWithShape="0">
                    <a:prstClr val="black">
                      <a:alpha val="65000"/>
                    </a:prstClr>
                  </a:outerShdw>
                </a:effectLst>
                <a:latin typeface="Arial Black" pitchFamily="34" charset="0"/>
                <a:cs typeface="Arial" pitchFamily="34" charset="0"/>
              </a:rPr>
              <a:t>God’s Power is for You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7200" y="1447800"/>
            <a:ext cx="4495800" cy="3754874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>
              <a:buClr>
                <a:srgbClr val="CCFF99"/>
              </a:buClr>
              <a:defRPr/>
            </a:pPr>
            <a:r>
              <a:rPr lang="en-US" sz="3400" dirty="0">
                <a:solidFill>
                  <a:schemeClr val="bg1"/>
                </a:solidFill>
                <a:effectLst>
                  <a:outerShdw blurRad="50800" dist="63500" dir="2700000" algn="tl" rotWithShape="0">
                    <a:prstClr val="black">
                      <a:alpha val="65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“That you may be strengthened in every kind of strength by the might of his glory for every kind of patience and fortitude with good cheer.”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590800" y="5202674"/>
            <a:ext cx="2519916" cy="461665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r">
              <a:buClr>
                <a:srgbClr val="CCFF99"/>
              </a:buClr>
              <a:defRPr/>
            </a:pPr>
            <a:r>
              <a:rPr lang="en-US" sz="2400" dirty="0">
                <a:solidFill>
                  <a:srgbClr val="FFFF66"/>
                </a:solidFill>
                <a:effectLst>
                  <a:outerShdw blurRad="50800" dist="63500" dir="2700000" algn="tl" rotWithShape="0">
                    <a:prstClr val="black">
                      <a:alpha val="65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Colossians 1:11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2399" y="381000"/>
            <a:ext cx="8534402" cy="769441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400" dirty="0">
                <a:solidFill>
                  <a:srgbClr val="FFFF66"/>
                </a:solidFill>
                <a:effectLst>
                  <a:outerShdw blurRad="50800" dist="76200" dir="2700000" algn="tl" rotWithShape="0">
                    <a:prstClr val="black">
                      <a:alpha val="65000"/>
                    </a:prstClr>
                  </a:outerShdw>
                </a:effectLst>
                <a:latin typeface="Arial Black" pitchFamily="34" charset="0"/>
                <a:cs typeface="Arial" pitchFamily="34" charset="0"/>
              </a:rPr>
              <a:t>God’s Promises are for You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7200" y="1366652"/>
            <a:ext cx="5562600" cy="397031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>
              <a:buClr>
                <a:srgbClr val="CCFF99"/>
              </a:buClr>
              <a:defRPr/>
            </a:pPr>
            <a:r>
              <a:rPr lang="en-US" sz="3600" dirty="0">
                <a:solidFill>
                  <a:schemeClr val="bg1"/>
                </a:solidFill>
                <a:effectLst>
                  <a:outerShdw blurRad="50800" dist="63500" dir="2700000" algn="tl" rotWithShape="0">
                    <a:prstClr val="black">
                      <a:alpha val="65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“Those who wait </a:t>
            </a:r>
            <a:r>
              <a:rPr lang="en-US" sz="3600" dirty="0" smtClean="0">
                <a:solidFill>
                  <a:schemeClr val="bg1"/>
                </a:solidFill>
                <a:effectLst>
                  <a:outerShdw blurRad="50800" dist="63500" dir="2700000" algn="tl" rotWithShape="0">
                    <a:prstClr val="black">
                      <a:alpha val="65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en-US" sz="3600" dirty="0" smtClean="0">
                <a:solidFill>
                  <a:schemeClr val="bg1"/>
                </a:solidFill>
                <a:effectLst>
                  <a:outerShdw blurRad="50800" dist="63500" dir="2700000" algn="tl" rotWithShape="0">
                    <a:prstClr val="black">
                      <a:alpha val="65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en-US" sz="3600" dirty="0" smtClean="0">
                <a:solidFill>
                  <a:schemeClr val="bg1"/>
                </a:solidFill>
                <a:effectLst>
                  <a:outerShdw blurRad="50800" dist="63500" dir="2700000" algn="tl" rotWithShape="0">
                    <a:prstClr val="black">
                      <a:alpha val="65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for </a:t>
            </a:r>
            <a:r>
              <a:rPr lang="en-US" sz="3600" dirty="0">
                <a:solidFill>
                  <a:schemeClr val="bg1"/>
                </a:solidFill>
                <a:effectLst>
                  <a:outerShdw blurRad="50800" dist="63500" dir="2700000" algn="tl" rotWithShape="0">
                    <a:prstClr val="black">
                      <a:alpha val="65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the Lord will have </a:t>
            </a:r>
            <a:r>
              <a:rPr lang="en-US" sz="3600" dirty="0" smtClean="0">
                <a:solidFill>
                  <a:schemeClr val="bg1"/>
                </a:solidFill>
                <a:effectLst>
                  <a:outerShdw blurRad="50800" dist="63500" dir="2700000" algn="tl" rotWithShape="0">
                    <a:prstClr val="black">
                      <a:alpha val="65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en-US" sz="3600" dirty="0" smtClean="0">
                <a:solidFill>
                  <a:schemeClr val="bg1"/>
                </a:solidFill>
                <a:effectLst>
                  <a:outerShdw blurRad="50800" dist="63500" dir="2700000" algn="tl" rotWithShape="0">
                    <a:prstClr val="black">
                      <a:alpha val="65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en-US" sz="3600" dirty="0" smtClean="0">
                <a:solidFill>
                  <a:schemeClr val="bg1"/>
                </a:solidFill>
                <a:effectLst>
                  <a:outerShdw blurRad="50800" dist="63500" dir="2700000" algn="tl" rotWithShape="0">
                    <a:prstClr val="black">
                      <a:alpha val="65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new </a:t>
            </a:r>
            <a:r>
              <a:rPr lang="en-US" sz="3600" dirty="0">
                <a:solidFill>
                  <a:schemeClr val="bg1"/>
                </a:solidFill>
                <a:effectLst>
                  <a:outerShdw blurRad="50800" dist="63500" dir="2700000" algn="tl" rotWithShape="0">
                    <a:prstClr val="black">
                      <a:alpha val="65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strength; they will mount up with wings like eagles: they will run and </a:t>
            </a:r>
            <a:r>
              <a:rPr lang="en-US" sz="3600" dirty="0" smtClean="0">
                <a:solidFill>
                  <a:schemeClr val="bg1"/>
                </a:solidFill>
                <a:effectLst>
                  <a:outerShdw blurRad="50800" dist="63500" dir="2700000" algn="tl" rotWithShape="0">
                    <a:prstClr val="black">
                      <a:alpha val="65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en-US" sz="3600" dirty="0" smtClean="0">
                <a:solidFill>
                  <a:schemeClr val="bg1"/>
                </a:solidFill>
                <a:effectLst>
                  <a:outerShdw blurRad="50800" dist="63500" dir="2700000" algn="tl" rotWithShape="0">
                    <a:prstClr val="black">
                      <a:alpha val="65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en-US" sz="3600" dirty="0" smtClean="0">
                <a:solidFill>
                  <a:schemeClr val="bg1"/>
                </a:solidFill>
                <a:effectLst>
                  <a:outerShdw blurRad="50800" dist="63500" dir="2700000" algn="tl" rotWithShape="0">
                    <a:prstClr val="black">
                      <a:alpha val="65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not </a:t>
            </a:r>
            <a:r>
              <a:rPr lang="en-US" sz="3600" dirty="0">
                <a:solidFill>
                  <a:schemeClr val="bg1"/>
                </a:solidFill>
                <a:effectLst>
                  <a:outerShdw blurRad="50800" dist="63500" dir="2700000" algn="tl" rotWithShape="0">
                    <a:prstClr val="black">
                      <a:alpha val="65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be </a:t>
            </a:r>
            <a:r>
              <a:rPr lang="en-US" sz="3600" dirty="0" smtClean="0">
                <a:solidFill>
                  <a:schemeClr val="bg1"/>
                </a:solidFill>
                <a:effectLst>
                  <a:outerShdw blurRad="50800" dist="63500" dir="2700000" algn="tl" rotWithShape="0">
                    <a:prstClr val="black">
                      <a:alpha val="65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weary; </a:t>
            </a:r>
            <a:r>
              <a:rPr lang="en-US" sz="3600" dirty="0">
                <a:solidFill>
                  <a:schemeClr val="bg1"/>
                </a:solidFill>
                <a:effectLst>
                  <a:outerShdw blurRad="50800" dist="63500" dir="2700000" algn="tl" rotWithShape="0">
                    <a:prstClr val="black">
                      <a:alpha val="65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they will walk and not faint</a:t>
            </a:r>
            <a:r>
              <a:rPr lang="en-US" sz="3600" dirty="0" smtClean="0">
                <a:solidFill>
                  <a:schemeClr val="bg1"/>
                </a:solidFill>
                <a:effectLst>
                  <a:outerShdw blurRad="50800" dist="63500" dir="2700000" algn="tl" rotWithShape="0">
                    <a:prstClr val="black">
                      <a:alpha val="65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.”</a:t>
            </a:r>
            <a:endParaRPr lang="en-US" sz="3600" dirty="0">
              <a:solidFill>
                <a:schemeClr val="bg1"/>
              </a:solidFill>
              <a:effectLst>
                <a:outerShdw blurRad="50800" dist="63500" dir="2700000" algn="tl" rotWithShape="0">
                  <a:prstClr val="black">
                    <a:alpha val="65000"/>
                  </a:prst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159642" y="5334000"/>
            <a:ext cx="2519916" cy="461665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r">
              <a:buClr>
                <a:srgbClr val="CCFF99"/>
              </a:buClr>
              <a:defRPr/>
            </a:pPr>
            <a:r>
              <a:rPr lang="en-US" sz="2400" dirty="0">
                <a:solidFill>
                  <a:srgbClr val="FFFF66"/>
                </a:solidFill>
                <a:effectLst>
                  <a:outerShdw blurRad="50800" dist="63500" dir="2700000" algn="tl" rotWithShape="0">
                    <a:prstClr val="black">
                      <a:alpha val="65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Isaiah 40:31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2399" y="381000"/>
            <a:ext cx="8839201" cy="769441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400" dirty="0">
                <a:solidFill>
                  <a:srgbClr val="FFFF66"/>
                </a:solidFill>
                <a:effectLst>
                  <a:outerShdw blurRad="50800" dist="76200" dir="2700000" algn="tl" rotWithShape="0">
                    <a:prstClr val="black">
                      <a:alpha val="65000"/>
                    </a:prstClr>
                  </a:outerShdw>
                </a:effectLst>
                <a:latin typeface="Arial Black" pitchFamily="34" charset="0"/>
                <a:cs typeface="Arial" pitchFamily="34" charset="0"/>
              </a:rPr>
              <a:t>God’s Plan is for You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038600" y="1447800"/>
            <a:ext cx="4653516" cy="3416320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>
              <a:buClr>
                <a:srgbClr val="CCFF99"/>
              </a:buClr>
              <a:defRPr/>
            </a:pPr>
            <a:r>
              <a:rPr lang="en-US" sz="3600" dirty="0">
                <a:solidFill>
                  <a:schemeClr val="bg1"/>
                </a:solidFill>
                <a:effectLst>
                  <a:outerShdw blurRad="50800" dist="63500" dir="2700000" algn="tl" rotWithShape="0">
                    <a:prstClr val="black">
                      <a:alpha val="65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“For I know the plans I have for you, says the LORD, plans for your welfare and not for evil, to give you a future and a hope</a:t>
            </a:r>
            <a:r>
              <a:rPr lang="en-US" sz="3600" dirty="0" smtClean="0">
                <a:solidFill>
                  <a:schemeClr val="bg1"/>
                </a:solidFill>
                <a:effectLst>
                  <a:outerShdw blurRad="50800" dist="63500" dir="2700000" algn="tl" rotWithShape="0">
                    <a:prstClr val="black">
                      <a:alpha val="65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.”</a:t>
            </a:r>
            <a:endParaRPr lang="en-US" sz="3600" dirty="0">
              <a:solidFill>
                <a:schemeClr val="bg1"/>
              </a:solidFill>
              <a:effectLst>
                <a:outerShdw blurRad="50800" dist="63500" dir="2700000" algn="tl" rotWithShape="0">
                  <a:prstClr val="black">
                    <a:alpha val="65000"/>
                  </a:prst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172200" y="4953000"/>
            <a:ext cx="2519916" cy="461665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>
              <a:buClr>
                <a:srgbClr val="CCFF99"/>
              </a:buClr>
              <a:defRPr/>
            </a:pPr>
            <a:r>
              <a:rPr lang="en-US" sz="2400" dirty="0">
                <a:solidFill>
                  <a:srgbClr val="FFFF66"/>
                </a:solidFill>
                <a:effectLst>
                  <a:outerShdw blurRad="50800" dist="63500" dir="2700000" algn="tl" rotWithShape="0">
                    <a:prstClr val="black">
                      <a:alpha val="65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Jeremiah 29:11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156791" y="990600"/>
            <a:ext cx="3657600" cy="3416320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>
              <a:buClr>
                <a:srgbClr val="CCFF99"/>
              </a:buClr>
              <a:defRPr/>
            </a:pPr>
            <a:r>
              <a:rPr lang="en-US" sz="3600" dirty="0" smtClean="0">
                <a:solidFill>
                  <a:schemeClr val="bg1"/>
                </a:solidFill>
                <a:effectLst>
                  <a:outerShdw blurRad="50800" dist="63500" dir="2700000" algn="tl" rotWithShape="0">
                    <a:prstClr val="black">
                      <a:alpha val="65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“</a:t>
            </a:r>
            <a:r>
              <a:rPr lang="en-US" sz="3600" dirty="0">
                <a:solidFill>
                  <a:schemeClr val="bg1"/>
                </a:solidFill>
                <a:effectLst>
                  <a:outerShdw blurRad="50800" dist="63500" dir="2700000" algn="tl" rotWithShape="0">
                    <a:prstClr val="black">
                      <a:alpha val="65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The idea that the brain is like </a:t>
            </a:r>
            <a:r>
              <a:rPr lang="en-US" sz="3600" dirty="0" smtClean="0">
                <a:solidFill>
                  <a:schemeClr val="bg1"/>
                </a:solidFill>
                <a:effectLst>
                  <a:outerShdw blurRad="50800" dist="63500" dir="2700000" algn="tl" rotWithShape="0">
                    <a:prstClr val="black">
                      <a:alpha val="65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en-US" sz="3600" dirty="0" smtClean="0">
                <a:solidFill>
                  <a:schemeClr val="bg1"/>
                </a:solidFill>
                <a:effectLst>
                  <a:outerShdw blurRad="50800" dist="63500" dir="2700000" algn="tl" rotWithShape="0">
                    <a:prstClr val="black">
                      <a:alpha val="65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en-US" sz="3600" dirty="0" smtClean="0">
                <a:solidFill>
                  <a:schemeClr val="bg1"/>
                </a:solidFill>
                <a:effectLst>
                  <a:outerShdw blurRad="50800" dist="63500" dir="2700000" algn="tl" rotWithShape="0">
                    <a:prstClr val="black">
                      <a:alpha val="65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a </a:t>
            </a:r>
            <a:r>
              <a:rPr lang="en-US" sz="3600" dirty="0">
                <a:solidFill>
                  <a:schemeClr val="bg1"/>
                </a:solidFill>
                <a:effectLst>
                  <a:outerShdw blurRad="50800" dist="63500" dir="2700000" algn="tl" rotWithShape="0">
                    <a:prstClr val="black">
                      <a:alpha val="65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muscle that grows with exercise is not just a metaphor.”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176284" y="4579203"/>
            <a:ext cx="3815316" cy="830997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>
              <a:buClr>
                <a:srgbClr val="CCFF99"/>
              </a:buClr>
              <a:defRPr/>
            </a:pPr>
            <a:r>
              <a:rPr lang="en-US" sz="2400" dirty="0" err="1">
                <a:solidFill>
                  <a:srgbClr val="FFFF66"/>
                </a:solidFill>
                <a:effectLst>
                  <a:outerShdw blurRad="50800" dist="63500" dir="2700000" algn="tl" rotWithShape="0">
                    <a:prstClr val="black">
                      <a:alpha val="65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Doidge</a:t>
            </a:r>
            <a:r>
              <a:rPr lang="en-US" sz="2400" dirty="0">
                <a:solidFill>
                  <a:srgbClr val="FFFF66"/>
                </a:solidFill>
                <a:effectLst>
                  <a:outerShdw blurRad="50800" dist="63500" dir="2700000" algn="tl" rotWithShape="0">
                    <a:prstClr val="black">
                      <a:alpha val="65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 M</a:t>
            </a:r>
            <a:r>
              <a:rPr lang="en-US" sz="2400" dirty="0" smtClean="0">
                <a:solidFill>
                  <a:srgbClr val="FFFF66"/>
                </a:solidFill>
                <a:effectLst>
                  <a:outerShdw blurRad="50800" dist="63500" dir="2700000" algn="tl" rotWithShape="0">
                    <a:prstClr val="black">
                      <a:alpha val="65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. The </a:t>
            </a:r>
            <a:r>
              <a:rPr lang="en-US" sz="2400" dirty="0">
                <a:solidFill>
                  <a:srgbClr val="FFFF66"/>
                </a:solidFill>
                <a:effectLst>
                  <a:outerShdw blurRad="50800" dist="63500" dir="2700000" algn="tl" rotWithShape="0">
                    <a:prstClr val="black">
                      <a:alpha val="65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Brain That Changes Itself, p. 43.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7200" y="762000"/>
            <a:ext cx="3962400" cy="3416320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>
              <a:buClr>
                <a:srgbClr val="CCFF99"/>
              </a:buClr>
              <a:defRPr/>
            </a:pPr>
            <a:r>
              <a:rPr lang="en-US" sz="3600" dirty="0" smtClean="0">
                <a:solidFill>
                  <a:schemeClr val="bg1"/>
                </a:solidFill>
                <a:effectLst>
                  <a:outerShdw blurRad="50800" dist="63500" dir="2700000" algn="tl" rotWithShape="0">
                    <a:prstClr val="black">
                      <a:alpha val="65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“</a:t>
            </a:r>
            <a:r>
              <a:rPr lang="en-US" sz="3600" dirty="0">
                <a:solidFill>
                  <a:schemeClr val="bg1"/>
                </a:solidFill>
                <a:effectLst>
                  <a:outerShdw blurRad="50800" dist="63500" dir="2700000" algn="tl" rotWithShape="0">
                    <a:prstClr val="black">
                      <a:alpha val="65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Experiences, thoughts, actions, and emotions actually change the structure of our brains.”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76693" y="4350603"/>
            <a:ext cx="3333307" cy="830997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>
              <a:buClr>
                <a:srgbClr val="CCFF99"/>
              </a:buClr>
              <a:defRPr/>
            </a:pPr>
            <a:r>
              <a:rPr lang="en-US" sz="2400" dirty="0" err="1">
                <a:solidFill>
                  <a:srgbClr val="FFFF66"/>
                </a:solidFill>
                <a:effectLst>
                  <a:outerShdw blurRad="50800" dist="63500" dir="2700000" algn="tl" rotWithShape="0">
                    <a:prstClr val="black">
                      <a:alpha val="65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Ratey</a:t>
            </a:r>
            <a:r>
              <a:rPr lang="en-US" sz="2400" dirty="0">
                <a:solidFill>
                  <a:srgbClr val="FFFF66"/>
                </a:solidFill>
                <a:effectLst>
                  <a:outerShdw blurRad="50800" dist="63500" dir="2700000" algn="tl" rotWithShape="0">
                    <a:prstClr val="black">
                      <a:alpha val="65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 J.  User’s Guide to the Brain, p. 17.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52399" y="533400"/>
            <a:ext cx="6736673" cy="769441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400" dirty="0">
                <a:solidFill>
                  <a:srgbClr val="FFFF66"/>
                </a:solidFill>
                <a:effectLst>
                  <a:outerShdw blurRad="50800" dist="76200" dir="2700000" algn="tl" rotWithShape="0">
                    <a:prstClr val="black">
                      <a:alpha val="65000"/>
                    </a:prstClr>
                  </a:outerShdw>
                </a:effectLst>
                <a:latin typeface="Arial Black" pitchFamily="34" charset="0"/>
                <a:cs typeface="Arial" pitchFamily="34" charset="0"/>
              </a:rPr>
              <a:t>You Can Trust God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14400" y="1447800"/>
            <a:ext cx="4191000" cy="2308324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Verdana" pitchFamily="34" charset="0"/>
                <a:cs typeface="Arial" pitchFamily="34" charset="0"/>
              </a:rPr>
              <a:t>“You hold me by my right hand.  You will guide me with Your counsel.”</a:t>
            </a:r>
            <a:endParaRPr lang="en-US" sz="4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Verdana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895600" y="3886200"/>
            <a:ext cx="2417135" cy="461665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>
              <a:buClr>
                <a:srgbClr val="CCFF99"/>
              </a:buClr>
              <a:defRPr/>
            </a:pPr>
            <a:r>
              <a:rPr lang="en-US" sz="2400" dirty="0">
                <a:solidFill>
                  <a:srgbClr val="FFFF66"/>
                </a:solidFill>
                <a:effectLst>
                  <a:outerShdw blurRad="50800" dist="63500" dir="2700000" algn="tl" rotWithShape="0">
                    <a:prstClr val="black">
                      <a:alpha val="65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Psalm 73:24, 28</a:t>
            </a:r>
          </a:p>
        </p:txBody>
      </p:sp>
    </p:spTree>
    <p:extLst>
      <p:ext uri="{BB962C8B-B14F-4D97-AF65-F5344CB8AC3E}">
        <p14:creationId xmlns:p14="http://schemas.microsoft.com/office/powerpoint/2010/main" val="1483282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2398" y="762000"/>
            <a:ext cx="8839201" cy="1015663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000" dirty="0">
                <a:solidFill>
                  <a:srgbClr val="FFFF66"/>
                </a:solidFill>
                <a:effectLst>
                  <a:outerShdw blurRad="50800" dist="76200" dir="2700000" algn="tl" rotWithShape="0">
                    <a:prstClr val="black">
                      <a:alpha val="65000"/>
                    </a:prstClr>
                  </a:outerShdw>
                </a:effectLst>
                <a:latin typeface="Arial Black" pitchFamily="34" charset="0"/>
                <a:cs typeface="Arial" pitchFamily="34" charset="0"/>
              </a:rPr>
              <a:t>A Broken City Has:</a:t>
            </a:r>
            <a:endParaRPr lang="en-US" sz="6000" i="1" dirty="0">
              <a:solidFill>
                <a:srgbClr val="FFFF66"/>
              </a:solidFill>
              <a:effectLst>
                <a:outerShdw blurRad="50800" dist="76200" dir="2700000" algn="tl" rotWithShape="0">
                  <a:prstClr val="black">
                    <a:alpha val="65000"/>
                  </a:prst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62000" y="2167409"/>
            <a:ext cx="3809999" cy="2400657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marL="571500" indent="-571500">
              <a:lnSpc>
                <a:spcPts val="4500"/>
              </a:lnSpc>
              <a:buClr>
                <a:srgbClr val="99CCFF"/>
              </a:buClr>
              <a:buFont typeface="Wingdings" pitchFamily="2" charset="2"/>
              <a:buChar char="ü"/>
              <a:defRPr/>
            </a:pPr>
            <a:r>
              <a:rPr lang="en-US" sz="4000" dirty="0" smtClean="0">
                <a:solidFill>
                  <a:schemeClr val="bg1"/>
                </a:solidFill>
                <a:effectLst>
                  <a:outerShdw blurRad="50800" dist="63500" dir="2700000" algn="tl" rotWithShape="0">
                    <a:prstClr val="black">
                      <a:alpha val="65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Damaged </a:t>
            </a:r>
            <a:r>
              <a:rPr lang="en-US" sz="4000" dirty="0">
                <a:solidFill>
                  <a:schemeClr val="bg1"/>
                </a:solidFill>
                <a:effectLst>
                  <a:outerShdw blurRad="50800" dist="63500" dir="2700000" algn="tl" rotWithShape="0">
                    <a:prstClr val="black">
                      <a:alpha val="65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infrastructure</a:t>
            </a:r>
          </a:p>
          <a:p>
            <a:pPr marL="571500" indent="-571500">
              <a:lnSpc>
                <a:spcPts val="4500"/>
              </a:lnSpc>
              <a:buClr>
                <a:srgbClr val="99CCFF"/>
              </a:buClr>
              <a:buFont typeface="Wingdings" pitchFamily="2" charset="2"/>
              <a:buChar char="ü"/>
              <a:defRPr/>
            </a:pPr>
            <a:r>
              <a:rPr lang="en-US" sz="4000" dirty="0">
                <a:solidFill>
                  <a:schemeClr val="bg1"/>
                </a:solidFill>
                <a:effectLst>
                  <a:outerShdw blurRad="50800" dist="63500" dir="2700000" algn="tl" rotWithShape="0">
                    <a:prstClr val="black">
                      <a:alpha val="65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Weakened defenses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2398" y="381000"/>
            <a:ext cx="8839201" cy="1015663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000" dirty="0">
                <a:solidFill>
                  <a:srgbClr val="FFFF66"/>
                </a:solidFill>
                <a:effectLst>
                  <a:outerShdw blurRad="50800" dist="76200" dir="2700000" algn="tl" rotWithShape="0">
                    <a:prstClr val="black">
                      <a:alpha val="65000"/>
                    </a:prstClr>
                  </a:outerShdw>
                </a:effectLst>
                <a:latin typeface="Arial Black" pitchFamily="34" charset="0"/>
                <a:cs typeface="Arial" pitchFamily="34" charset="0"/>
              </a:rPr>
              <a:t>A Broken City Has:</a:t>
            </a:r>
            <a:endParaRPr lang="en-US" sz="6000" i="1" dirty="0">
              <a:solidFill>
                <a:srgbClr val="FFFF66"/>
              </a:solidFill>
              <a:effectLst>
                <a:outerShdw blurRad="50800" dist="76200" dir="2700000" algn="tl" rotWithShape="0">
                  <a:prstClr val="black">
                    <a:alpha val="65000"/>
                  </a:prst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38200" y="1447800"/>
            <a:ext cx="7467600" cy="1246495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marL="571500" indent="-571500">
              <a:lnSpc>
                <a:spcPts val="4500"/>
              </a:lnSpc>
              <a:buClr>
                <a:srgbClr val="99CCFF"/>
              </a:buClr>
              <a:buFont typeface="Wingdings" pitchFamily="2" charset="2"/>
              <a:buChar char="ü"/>
              <a:defRPr/>
            </a:pPr>
            <a:r>
              <a:rPr lang="en-US" sz="3800" dirty="0">
                <a:solidFill>
                  <a:schemeClr val="bg1"/>
                </a:solidFill>
                <a:effectLst>
                  <a:outerShdw blurRad="50800" dist="63500" dir="2700000" algn="tl" rotWithShape="0">
                    <a:prstClr val="black">
                      <a:alpha val="65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Ceased normal function and is now switched to survival mode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81000" y="1371600"/>
            <a:ext cx="4191000" cy="28494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>
              <a:lnSpc>
                <a:spcPts val="4300"/>
              </a:lnSpc>
              <a:buClr>
                <a:srgbClr val="CCFF99"/>
              </a:buClr>
              <a:defRPr/>
            </a:pPr>
            <a:r>
              <a:rPr lang="en-US" sz="3800" dirty="0">
                <a:solidFill>
                  <a:schemeClr val="bg1"/>
                </a:solidFill>
                <a:effectLst>
                  <a:outerShdw blurRad="50800" dist="63500" dir="2700000" algn="tl" rotWithShape="0">
                    <a:prstClr val="black">
                      <a:alpha val="65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 “A person without self control is like a city that is </a:t>
            </a:r>
            <a:r>
              <a:rPr lang="en-US" sz="3800" dirty="0" smtClean="0">
                <a:solidFill>
                  <a:schemeClr val="bg1"/>
                </a:solidFill>
                <a:effectLst>
                  <a:outerShdw blurRad="50800" dist="63500" dir="2700000" algn="tl" rotWithShape="0">
                    <a:prstClr val="black">
                      <a:alpha val="65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en-US" sz="3800" dirty="0" smtClean="0">
                <a:solidFill>
                  <a:schemeClr val="bg1"/>
                </a:solidFill>
                <a:effectLst>
                  <a:outerShdw blurRad="50800" dist="63500" dir="2700000" algn="tl" rotWithShape="0">
                    <a:prstClr val="black">
                      <a:alpha val="65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en-US" sz="3800" dirty="0" smtClean="0">
                <a:solidFill>
                  <a:schemeClr val="bg1"/>
                </a:solidFill>
                <a:effectLst>
                  <a:outerShdw blurRad="50800" dist="63500" dir="2700000" algn="tl" rotWithShape="0">
                    <a:prstClr val="black">
                      <a:alpha val="65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broken </a:t>
            </a:r>
            <a:r>
              <a:rPr lang="en-US" sz="3800" dirty="0">
                <a:solidFill>
                  <a:schemeClr val="bg1"/>
                </a:solidFill>
                <a:effectLst>
                  <a:outerShdw blurRad="50800" dist="63500" dir="2700000" algn="tl" rotWithShape="0">
                    <a:prstClr val="black">
                      <a:alpha val="65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down, and without walls.”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90600" y="4343400"/>
            <a:ext cx="3048000" cy="461665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>
              <a:buClr>
                <a:srgbClr val="CCFF99"/>
              </a:buClr>
              <a:defRPr/>
            </a:pPr>
            <a:r>
              <a:rPr lang="en-US" sz="2400" dirty="0">
                <a:solidFill>
                  <a:srgbClr val="FFFF66"/>
                </a:solidFill>
                <a:effectLst>
                  <a:outerShdw blurRad="50800" dist="63500" dir="2700000" algn="tl" rotWithShape="0">
                    <a:prstClr val="black">
                      <a:alpha val="65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Proverbs 25:28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17285</TotalTime>
  <Words>1996</Words>
  <Application>Microsoft Macintosh PowerPoint</Application>
  <PresentationFormat>On-screen Show (4:3)</PresentationFormat>
  <Paragraphs>308</Paragraphs>
  <Slides>35</Slides>
  <Notes>35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35</vt:i4>
      </vt:variant>
    </vt:vector>
  </HeadingPairs>
  <TitlesOfParts>
    <vt:vector size="39" baseType="lpstr">
      <vt:lpstr>Arial Black</vt:lpstr>
      <vt:lpstr>Verdana</vt:lpstr>
      <vt:lpstr>2_Default Design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Hewlett-Packard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Connection: Engineered for Success</dc:title>
  <dc:creator>Jerry</dc:creator>
  <cp:lastModifiedBy>Katia Reinert</cp:lastModifiedBy>
  <cp:revision>381</cp:revision>
  <dcterms:created xsi:type="dcterms:W3CDTF">2012-10-05T15:25:55Z</dcterms:created>
  <dcterms:modified xsi:type="dcterms:W3CDTF">2014-01-07T15:12:55Z</dcterms:modified>
</cp:coreProperties>
</file>